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3" r:id="rId3"/>
    <p:sldMasterId id="2147483691" r:id="rId4"/>
    <p:sldMasterId id="2147483698" r:id="rId5"/>
    <p:sldMasterId id="2147483708" r:id="rId6"/>
    <p:sldMasterId id="2147483715" r:id="rId7"/>
    <p:sldMasterId id="2147483739" r:id="rId8"/>
    <p:sldMasterId id="2147483746" r:id="rId9"/>
    <p:sldMasterId id="2147483756" r:id="rId10"/>
    <p:sldMasterId id="2147483764" r:id="rId11"/>
    <p:sldMasterId id="2147483768" r:id="rId12"/>
    <p:sldMasterId id="2147483670" r:id="rId13"/>
  </p:sldMasterIdLst>
  <p:notesMasterIdLst>
    <p:notesMasterId r:id="rId18"/>
  </p:notesMasterIdLst>
  <p:sldIdLst>
    <p:sldId id="2147482696" r:id="rId14"/>
    <p:sldId id="2147482712" r:id="rId15"/>
    <p:sldId id="2147482713" r:id="rId16"/>
    <p:sldId id="2147482715" r:id="rId1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CC99"/>
    <a:srgbClr val="C3EBFF"/>
    <a:srgbClr val="FFCC66"/>
    <a:srgbClr val="CCFFFF"/>
    <a:srgbClr val="888997"/>
    <a:srgbClr val="CCFFCC"/>
    <a:srgbClr val="405395"/>
    <a:srgbClr val="B0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12A2F-9F88-4700-9103-A3961A9C3E70}" v="3" dt="2025-07-04T04:51:19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4" autoAdjust="0"/>
    <p:restoredTop sz="96372" autoAdjust="0"/>
  </p:normalViewPr>
  <p:slideViewPr>
    <p:cSldViewPr snapToGrid="0">
      <p:cViewPr varScale="1">
        <p:scale>
          <a:sx n="60" d="100"/>
          <a:sy n="60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hikawa Haruki／石川　晴基／AI" userId="738dad76-e114-4798-aa37-ceecaeba5dca" providerId="ADAL" clId="{2A312A2F-9F88-4700-9103-A3961A9C3E70}"/>
    <pc:docChg chg="modSld">
      <pc:chgData name="Ishikawa Haruki／石川　晴基／AI" userId="738dad76-e114-4798-aa37-ceecaeba5dca" providerId="ADAL" clId="{2A312A2F-9F88-4700-9103-A3961A9C3E70}" dt="2025-07-04T04:52:04.519" v="19" actId="121"/>
      <pc:docMkLst>
        <pc:docMk/>
      </pc:docMkLst>
      <pc:sldChg chg="modSp mod">
        <pc:chgData name="Ishikawa Haruki／石川　晴基／AI" userId="738dad76-e114-4798-aa37-ceecaeba5dca" providerId="ADAL" clId="{2A312A2F-9F88-4700-9103-A3961A9C3E70}" dt="2025-07-04T04:49:42.478" v="0" actId="20577"/>
        <pc:sldMkLst>
          <pc:docMk/>
          <pc:sldMk cId="4060651004" sldId="2147482696"/>
        </pc:sldMkLst>
        <pc:spChg chg="mod">
          <ac:chgData name="Ishikawa Haruki／石川　晴基／AI" userId="738dad76-e114-4798-aa37-ceecaeba5dca" providerId="ADAL" clId="{2A312A2F-9F88-4700-9103-A3961A9C3E70}" dt="2025-07-04T04:49:42.478" v="0" actId="20577"/>
          <ac:spMkLst>
            <pc:docMk/>
            <pc:sldMk cId="4060651004" sldId="2147482696"/>
            <ac:spMk id="3" creationId="{15DF198A-395D-C52D-585E-24023D7396FA}"/>
          </ac:spMkLst>
        </pc:spChg>
      </pc:sldChg>
      <pc:sldChg chg="modSp mod">
        <pc:chgData name="Ishikawa Haruki／石川　晴基／AI" userId="738dad76-e114-4798-aa37-ceecaeba5dca" providerId="ADAL" clId="{2A312A2F-9F88-4700-9103-A3961A9C3E70}" dt="2025-07-04T04:52:04.519" v="19" actId="121"/>
        <pc:sldMkLst>
          <pc:docMk/>
          <pc:sldMk cId="90168185" sldId="2147482698"/>
        </pc:sldMkLst>
        <pc:graphicFrameChg chg="mod modGraphic">
          <ac:chgData name="Ishikawa Haruki／石川　晴基／AI" userId="738dad76-e114-4798-aa37-ceecaeba5dca" providerId="ADAL" clId="{2A312A2F-9F88-4700-9103-A3961A9C3E70}" dt="2025-07-04T04:52:04.519" v="19" actId="121"/>
          <ac:graphicFrameMkLst>
            <pc:docMk/>
            <pc:sldMk cId="90168185" sldId="2147482698"/>
            <ac:graphicFrameMk id="6" creationId="{A4AF2BEB-CA95-E2D8-6132-340503FD3D1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402C-3681-4DA2-9D63-B64AD0FAEB26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F635-45C8-4855-946B-958F3FF0C9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71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FF635-45C8-4855-946B-958F3FF0C9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75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FF635-45C8-4855-946B-958F3FF0C9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4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FF635-45C8-4855-946B-958F3FF0C9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95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［機密なし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360932"/>
            <a:ext cx="10198316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資料タイトル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732628"/>
            <a:ext cx="7829970" cy="14447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/>
              <a:t>会社・部署名・発表者氏名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24pt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7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8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20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8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4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F713B-81BE-550D-E8E3-39469E06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43015-6A8A-757F-4BC9-A4428329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3BEEC0-7D34-6B4B-9874-611833FD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F5E1-CF5A-431F-8305-BE56DDABBEDF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9B684-8F1B-7A31-38F8-CF2AADB0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56326-E3ED-0639-FC20-63745FB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E2BD-7FC3-4009-AE89-BC4C9BFFF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83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5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1091947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398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［関係者外秘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28" y="0"/>
            <a:ext cx="9901772" cy="6858000"/>
          </a:xfrm>
          <a:prstGeom prst="rect">
            <a:avLst/>
          </a:prstGeom>
        </p:spPr>
      </p:pic>
      <p:sp>
        <p:nvSpPr>
          <p:cNvPr id="13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360932"/>
            <a:ext cx="10198316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資料タイトル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732628"/>
            <a:ext cx="7829970" cy="14447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/>
              <a:t>会社・部署名・発表者氏名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24pt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121885" y="581235"/>
            <a:ext cx="8322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b="1">
                <a:solidFill>
                  <a:srgbClr val="D21E23"/>
                </a:solidFill>
              </a:rPr>
              <a:t>人材組織開発部</a:t>
            </a:r>
          </a:p>
        </p:txBody>
      </p:sp>
    </p:spTree>
    <p:extLst>
      <p:ext uri="{BB962C8B-B14F-4D97-AF65-F5344CB8AC3E}">
        <p14:creationId xmlns:p14="http://schemas.microsoft.com/office/powerpoint/2010/main" val="85439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075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614825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8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C5463-C395-3771-A10D-F83ABEE5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66AC86-BB74-FBAA-B3B8-0555FB07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762874-56BE-059A-4A16-862F5F31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890-243B-442F-93FB-95F117A5F430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53233-CA4E-6CCF-E201-A23BF71B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776CF-8C70-EDC6-F4DE-FBCFE3CA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BD0D-AEFF-4979-A3B1-CEC6221B8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92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200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79289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4A1610DC-62E7-5544-8301-D25504824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2520003"/>
            <a:ext cx="11307323" cy="1655999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12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23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34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46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項目タイトル</a:t>
            </a:r>
            <a:r>
              <a:rPr kumimoji="1" lang="en-US" altLang="ja-JP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メイリオ</a:t>
            </a:r>
            <a:r>
              <a:rPr kumimoji="1" lang="en-US" altLang="ja-JP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30pt</a:t>
            </a:r>
            <a:endParaRPr kumimoji="1" lang="ja-JP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6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2024/6/12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8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20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2024/6/12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［秘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1" y="0"/>
            <a:ext cx="9140829" cy="6858000"/>
          </a:xfrm>
          <a:prstGeom prst="rect">
            <a:avLst/>
          </a:prstGeom>
        </p:spPr>
      </p:pic>
      <p:sp>
        <p:nvSpPr>
          <p:cNvPr id="13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360932"/>
            <a:ext cx="10198316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資料タイトル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732628"/>
            <a:ext cx="7829970" cy="14447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/>
              <a:t>会社・部署名・発表者氏名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121885" y="581235"/>
            <a:ext cx="83221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b="1">
                <a:solidFill>
                  <a:srgbClr val="D21E23"/>
                </a:solidFill>
              </a:rPr>
              <a:t>部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0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2024/6/12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1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2024/6/12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945196"/>
            <a:ext cx="3185487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en-US" altLang="ja-JP" err="1"/>
              <a:t>Meirio</a:t>
            </a:r>
            <a:r>
              <a:rPr kumimoji="1" lang="en-US" altLang="ja-JP"/>
              <a:t> 28pt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4366901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indent="0">
              <a:spcBef>
                <a:spcPts val="0"/>
              </a:spcBef>
              <a:defRPr sz="280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 err="1"/>
              <a:t>Meirio</a:t>
            </a:r>
            <a:r>
              <a:rPr kumimoji="1" lang="en-US" altLang="ja-JP"/>
              <a:t> 28pt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2024/6/12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00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200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81918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1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3059307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56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205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152C5CA-98D9-3455-9091-79E2276728AC}"/>
              </a:ext>
            </a:extLst>
          </p:cNvPr>
          <p:cNvSpPr txBox="1">
            <a:spLocks/>
          </p:cNvSpPr>
          <p:nvPr userDrawn="1"/>
        </p:nvSpPr>
        <p:spPr>
          <a:xfrm>
            <a:off x="11131200" y="6645303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［極秘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28" y="0"/>
            <a:ext cx="9901772" cy="6858000"/>
          </a:xfrm>
          <a:prstGeom prst="rect">
            <a:avLst/>
          </a:prstGeom>
        </p:spPr>
      </p:pic>
      <p:sp>
        <p:nvSpPr>
          <p:cNvPr id="13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360932"/>
            <a:ext cx="10198316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資料タイトル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732628"/>
            <a:ext cx="7829970" cy="14447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/>
              <a:t>会社・部署名・発表者氏名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24pt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656939" y="730660"/>
            <a:ext cx="130663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b="1">
                <a:solidFill>
                  <a:srgbClr val="D21E23"/>
                </a:solidFill>
              </a:rPr>
              <a:t>年　　月　　日まで</a:t>
            </a: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11121885" y="581235"/>
            <a:ext cx="83221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700" b="1">
                <a:solidFill>
                  <a:srgbClr val="D21E23"/>
                </a:solidFill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2955096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6125131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38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7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16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354288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5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6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DC5463-C395-3771-A10D-F83ABEE5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66AC86-BB74-FBAA-B3B8-0555FB07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762874-56BE-059A-4A16-862F5F31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1890-243B-442F-93FB-95F117A5F430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53233-CA4E-6CCF-E201-A23BF71B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776CF-8C70-EDC6-F4DE-FBCFE3CA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BD0D-AEFF-4979-A3B1-CEC6221B8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38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3200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9755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7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4A1610DC-62E7-5544-8301-D25504824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2520003"/>
            <a:ext cx="11307323" cy="1655999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12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23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34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46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ct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項目タイトル</a:t>
            </a:r>
            <a:r>
              <a:rPr kumimoji="1" lang="en-US" altLang="ja-JP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メイリオ</a:t>
            </a:r>
            <a:r>
              <a:rPr kumimoji="1" lang="en-US" altLang="ja-JP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30pt</a:t>
            </a:r>
            <a:endParaRPr kumimoji="1" lang="ja-JP" alt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443077" y="306000"/>
            <a:ext cx="113028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  <a:endParaRPr kumimoji="1" lang="ja-JP" altLang="en-US" sz="2400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8D423200-9DDA-EB45-B4AE-06A422E698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6842" y="1080000"/>
            <a:ext cx="10198316" cy="500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en-US" altLang="ja-JP"/>
              <a:t>1</a:t>
            </a:r>
            <a:r>
              <a:rPr kumimoji="1" lang="ja-JP" altLang="en-US"/>
              <a:t>　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28pt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8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</p:spTree>
    <p:extLst>
      <p:ext uri="{BB962C8B-B14F-4D97-AF65-F5344CB8AC3E}">
        <p14:creationId xmlns:p14="http://schemas.microsoft.com/office/powerpoint/2010/main" val="1787913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275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/>
          <a:lstStyle/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0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最終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738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_社長パート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C7370C0F-7BA9-4241-8A08-AFEC1AE98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2520002"/>
            <a:ext cx="11307323" cy="1655999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lang="ja-JP" altLang="en-US" sz="27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22041" indent="0">
              <a:spcBef>
                <a:spcPts val="462"/>
              </a:spcBef>
              <a:buNone/>
              <a:defRPr sz="1477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844083" indent="0">
              <a:spcBef>
                <a:spcPts val="462"/>
              </a:spcBef>
              <a:buNone/>
              <a:defRPr sz="1108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266124" indent="0">
              <a:spcBef>
                <a:spcPts val="462"/>
              </a:spcBef>
              <a:buNone/>
              <a:defRPr sz="969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688165" indent="0">
              <a:spcBef>
                <a:spcPts val="462"/>
              </a:spcBef>
              <a:buNone/>
              <a:defRPr sz="83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項目タイトル</a:t>
            </a:r>
            <a:r>
              <a:rPr kumimoji="1" lang="en-US" altLang="ja-JP" sz="27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7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メイリオ</a:t>
            </a:r>
            <a:r>
              <a:rPr kumimoji="1" lang="en-US" altLang="ja-JP" sz="276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30pt</a:t>
            </a:r>
            <a:endParaRPr kumimoji="1" lang="ja-JP" altLang="en-US" sz="276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575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3F713B-81BE-550D-E8E3-39469E06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43015-6A8A-757F-4BC9-A4428329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3BEEC0-7D34-6B4B-9874-611833FD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F5E1-CF5A-431F-8305-BE56DDABBEDF}" type="datetimeFigureOut">
              <a:rPr kumimoji="1" lang="ja-JP" altLang="en-US" smtClean="0"/>
              <a:t>2025/9/10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49B684-8F1B-7A31-38F8-CF2AADB0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56326-E3ED-0639-FC20-63745FB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E2BD-7FC3-4009-AE89-BC4C9BFFF4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8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442339" y="2303884"/>
            <a:ext cx="11307323" cy="208823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tx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項目タイトル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36pt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20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1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443077" y="767396"/>
            <a:ext cx="11341555" cy="5637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35135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メイリオ</a:t>
            </a:r>
            <a:r>
              <a:rPr kumimoji="1" lang="en-US" altLang="ja-JP"/>
              <a:t>24pt</a:t>
            </a:r>
            <a:endParaRPr kumimoji="1" lang="ja-JP" alt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2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443077" y="273600"/>
            <a:ext cx="11341555" cy="779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ja-JP" altLang="en-US"/>
              <a:t>ページ見出し </a:t>
            </a:r>
            <a:r>
              <a:rPr kumimoji="1" lang="en-US" altLang="ja-JP"/>
              <a:t>2</a:t>
            </a:r>
            <a:r>
              <a:rPr kumimoji="1" lang="ja-JP" altLang="en-US"/>
              <a:t>行 メイリオ</a:t>
            </a:r>
            <a:r>
              <a:rPr kumimoji="1" lang="en-US" altLang="ja-JP"/>
              <a:t>24pt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36865C0-32FD-6041-BDCE-3C31AE2B38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3078" y="1232736"/>
            <a:ext cx="11341554" cy="51716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1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>
              <a:spcBef>
                <a:spcPts val="500"/>
              </a:spcBef>
              <a:buNone/>
              <a:defRPr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>
              <a:spcBef>
                <a:spcPts val="500"/>
              </a:spcBef>
              <a:buNone/>
              <a:defRPr sz="12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>
              <a:spcBef>
                <a:spcPts val="500"/>
              </a:spcBef>
              <a:buNone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>
              <a:spcBef>
                <a:spcPts val="500"/>
              </a:spcBef>
              <a:buNone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本文</a:t>
            </a:r>
            <a:r>
              <a:rPr kumimoji="1" lang="en-US" altLang="ja-JP"/>
              <a:t> </a:t>
            </a:r>
            <a:r>
              <a:rPr kumimoji="1" lang="ja-JP" altLang="en-US"/>
              <a:t>メイリオ</a:t>
            </a:r>
            <a:r>
              <a:rPr kumimoji="1" lang="en-US" altLang="ja-JP"/>
              <a:t>21pt</a:t>
            </a:r>
            <a:endParaRPr kumimoji="1" lang="ja-JP" altLang="en-US"/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9"/>
          </p:nvPr>
        </p:nvSpPr>
        <p:spPr>
          <a:xfrm>
            <a:off x="6962400" y="6668516"/>
            <a:ext cx="2228850" cy="12978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0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26596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" y="0"/>
            <a:ext cx="12190839" cy="6858000"/>
          </a:xfrm>
          <a:prstGeom prst="rect">
            <a:avLst/>
          </a:prstGeom>
        </p:spPr>
      </p:pic>
      <p:sp>
        <p:nvSpPr>
          <p:cNvPr id="23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8020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89600" y="6671691"/>
            <a:ext cx="2228850" cy="129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kumimoji="1" lang="ja-JP" altLang="en-US" sz="850" kern="1200" baseline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20568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6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080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indent="-144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382440" y="20018"/>
            <a:ext cx="809560" cy="393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2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453292" y="6601974"/>
            <a:ext cx="11756568" cy="261413"/>
            <a:chOff x="368300" y="6601968"/>
            <a:chExt cx="9552211" cy="26141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AE3FCF5-2596-A246-B660-4FEF458907DD}"/>
                </a:ext>
              </a:extLst>
            </p:cNvPr>
            <p:cNvPicPr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68300" y="6601968"/>
              <a:ext cx="9537700" cy="256032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311" y="6601968"/>
              <a:ext cx="7441200" cy="261413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 userDrawn="1"/>
        </p:nvSpPr>
        <p:spPr>
          <a:xfrm>
            <a:off x="4873847" y="6705654"/>
            <a:ext cx="1063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人材組織開発部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085089" y="527"/>
            <a:ext cx="542545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29" y="527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100%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1085089" y="549207"/>
            <a:ext cx="542545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29" y="549207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75%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1085089" y="1097887"/>
            <a:ext cx="542545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29" y="1097887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50%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1085089" y="1646567"/>
            <a:ext cx="542545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29" y="1646567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1085089" y="3861363"/>
            <a:ext cx="542545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58" y="3861363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ブラック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52003" y="3308012"/>
            <a:ext cx="152576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1085089" y="3308012"/>
            <a:ext cx="542545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1085089" y="2201310"/>
            <a:ext cx="542545" cy="289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59" y="2201310"/>
            <a:ext cx="1584627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ブルー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G140 B210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1085089" y="2754661"/>
            <a:ext cx="542545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59" y="2754661"/>
            <a:ext cx="1584627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レッド</a:t>
            </a: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57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7140923" y="6681600"/>
            <a:ext cx="3987692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Nov. 15 2023/ © AISIN CORPORATION All Rights Reserved.</a:t>
            </a:r>
            <a:endParaRPr kumimoji="1" lang="ja-JP" altLang="en-US" sz="7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24" name="スライド番号プレースホルダー 1"/>
          <p:cNvSpPr txBox="1">
            <a:spLocks/>
          </p:cNvSpPr>
          <p:nvPr userDrawn="1"/>
        </p:nvSpPr>
        <p:spPr>
          <a:xfrm>
            <a:off x="11357154" y="6643022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8002-315A-4F99-B394-092101E2DCBD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/42</a:t>
            </a:r>
            <a:endParaRPr kumimoji="1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26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23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3" algn="l" defTabSz="914423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600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9" indent="-144003" algn="l" defTabSz="91442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kumimoji="1" sz="1200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18" indent="-144003" algn="l" defTabSz="91442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kumimoji="1" sz="1050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080027" indent="-144003" algn="l" defTabSz="91442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kumimoji="1" sz="900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36" indent="-144003" algn="l" defTabSz="91442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kumimoji="1" sz="900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527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100%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546705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75%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1092883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50%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1639061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4369951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ブラック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3823773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7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ブルー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7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レッド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5462307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50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％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4916129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75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％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6554662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10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％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6008485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25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％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8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2" y="2185239"/>
            <a:ext cx="1056303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647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9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R222 G225 B237</a:t>
            </a:r>
          </a:p>
        </p:txBody>
      </p:sp>
      <p:sp>
        <p:nvSpPr>
          <p:cNvPr id="32" name="コンテンツ プレースホルダー 6">
            <a:extLst>
              <a:ext uri="{FF2B5EF4-FFF2-40B4-BE49-F238E27FC236}">
                <a16:creationId xmlns:a16="http://schemas.microsoft.com/office/drawing/2014/main" id="{FF9ACE24-824E-364E-A4F4-FD4C9BD2BB46}"/>
              </a:ext>
            </a:extLst>
          </p:cNvPr>
          <p:cNvSpPr txBox="1">
            <a:spLocks/>
          </p:cNvSpPr>
          <p:nvPr userDrawn="1"/>
        </p:nvSpPr>
        <p:spPr>
          <a:xfrm>
            <a:off x="7392145" y="6699622"/>
            <a:ext cx="3987692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440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900"/>
              <a:t>November 14th </a:t>
            </a:r>
            <a:r>
              <a:rPr kumimoji="1" lang="en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2024 / © AISIN CORPORATION All Rights Reserved.</a:t>
            </a:r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76747" y="6596818"/>
            <a:ext cx="2743200" cy="261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7C035FB-254C-4CB9-BAE3-2C0BB3670A71}" type="slidenum">
              <a:rPr lang="ja-JP" altLang="en-US" smtClean="0"/>
              <a:pPr/>
              <a:t>‹#›</a:t>
            </a:fld>
            <a:r>
              <a:rPr lang="en-US" altLang="ja-JP"/>
              <a:t>/44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658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3996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59991" marR="0" indent="-143996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19982" marR="0" indent="-143996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1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5977" marR="0" indent="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39964" marR="0" indent="-143996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" y="6596734"/>
            <a:ext cx="12190322" cy="261267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085090" y="527"/>
            <a:ext cx="542545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31" y="527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100%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1085090" y="549207"/>
            <a:ext cx="542545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31" y="549207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75%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1085090" y="1097887"/>
            <a:ext cx="542545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31" y="1097887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50%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1085090" y="1646567"/>
            <a:ext cx="542545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61931" y="1646567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AI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色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1085090" y="3861363"/>
            <a:ext cx="542545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60" y="3861363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ブラック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552004" y="3308012"/>
            <a:ext cx="1525770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ダークグレー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1085090" y="3308012"/>
            <a:ext cx="542545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1085090" y="2201310"/>
            <a:ext cx="542545" cy="289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59" y="2201310"/>
            <a:ext cx="1584626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ブルー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R0 G140 B210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1085090" y="2754661"/>
            <a:ext cx="542545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2610859" y="2754661"/>
            <a:ext cx="1584626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/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レッド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>
                    <a:lumMod val="50000"/>
                    <a:lumOff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56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7140923" y="6681600"/>
            <a:ext cx="3987692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 / © AISIN CORPORATION All Rights Reserved.</a:t>
            </a:r>
            <a:endParaRPr kumimoji="1" lang="ja-JP" altLang="en-US" sz="8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メイリオ"/>
              <a:cs typeface="Segoe UI" panose="020B0502040204020203" pitchFamily="34" charset="0"/>
            </a:endParaRPr>
          </a:p>
        </p:txBody>
      </p:sp>
      <p:sp>
        <p:nvSpPr>
          <p:cNvPr id="23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2060" y="6668517"/>
            <a:ext cx="2743200" cy="129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kumimoji="1" lang="ja-JP" altLang="en-US" sz="750" kern="1200" baseline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FCAFAC13-DB77-42F2-BE26-45BA5532FD50}" type="datetime4">
              <a:rPr lang="en-US" altLang="ja-JP" smtClean="0">
                <a:solidFill>
                  <a:prstClr val="white"/>
                </a:solidFill>
              </a:rPr>
              <a:pPr/>
              <a:t>September 10, 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11147637" y="6642505"/>
            <a:ext cx="81819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ja-JP" altLang="en-US" sz="115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defTabSz="457200"/>
            <a:fld id="{C9ED8002-315A-4F99-B394-092101E2DCBD}" type="slidenum">
              <a:rPr lang="en-US" altLang="ja-JP" smtClean="0">
                <a:solidFill>
                  <a:prstClr val="white"/>
                </a:solidFill>
              </a:rPr>
              <a:pPr defTabSz="457200"/>
              <a:t>‹#›</a:t>
            </a:fld>
            <a:r>
              <a:rPr lang="en-US" altLang="ja-JP">
                <a:solidFill>
                  <a:prstClr val="white"/>
                </a:solidFill>
              </a:rPr>
              <a:t>/10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3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kumimoji="1" lang="ja-JP" altLang="en-US" sz="850" kern="1200" baseline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131200" y="6645303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/>
              <a:pPr/>
              <a:t>‹#›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BF8F64-CC7F-4645-26C9-05BC86E302CD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H$4:$I$5"/>
              </a:ext>
            </a:extLst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0368510" y="95584"/>
            <a:ext cx="17589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5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787" r:id="rId5"/>
    <p:sldLayoutId id="214748367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3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962400" y="6668516"/>
            <a:ext cx="2228850" cy="129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kumimoji="1" lang="ja-JP" altLang="en-US" sz="850" kern="1200" baseline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fld id="{FCAFAC13-DB77-42F2-BE26-45BA5532FD50}" type="datetime4">
              <a:rPr lang="en-US" altLang="ja-JP" smtClean="0"/>
              <a:pPr/>
              <a:t>September 10, 2025</a:t>
            </a:fld>
            <a:endParaRPr lang="en-US"/>
          </a:p>
        </p:txBody>
      </p:sp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131200" y="6645303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/>
              <a:pPr/>
              <a:t>‹#›</a:t>
            </a:fld>
            <a:r>
              <a:rPr lang="en-US" altLang="ja-JP"/>
              <a:t>/32</a:t>
            </a:r>
            <a:endParaRPr 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178642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66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382440" y="20018"/>
            <a:ext cx="809560" cy="393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7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23509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6" r:id="rId6"/>
    <p:sldLayoutId id="2147483707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36434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131200" y="6645303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/>
              <a:pPr/>
              <a:t>‹#›</a:t>
            </a:fld>
            <a:endParaRPr 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71431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1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  <p:sp>
        <p:nvSpPr>
          <p:cNvPr id="25" name="スライド番号プレースホルダー 1"/>
          <p:cNvSpPr txBox="1">
            <a:spLocks/>
          </p:cNvSpPr>
          <p:nvPr userDrawn="1"/>
        </p:nvSpPr>
        <p:spPr>
          <a:xfrm>
            <a:off x="11382440" y="20018"/>
            <a:ext cx="809560" cy="393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0FB3A45-EEF0-A348-187F-CC9C95BAB7BB}"/>
              </a:ext>
            </a:extLst>
          </p:cNvPr>
          <p:cNvSpPr txBox="1">
            <a:spLocks/>
          </p:cNvSpPr>
          <p:nvPr userDrawn="1"/>
        </p:nvSpPr>
        <p:spPr>
          <a:xfrm>
            <a:off x="11217827" y="145487"/>
            <a:ext cx="809560" cy="173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lang="ja-JP" altLang="en-US" sz="1300" kern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D8002-315A-4F99-B394-092101E2DCBD}" type="slidenum">
              <a:rPr lang="en-US" altLang="ja-JP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5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6818"/>
            <a:ext cx="12192000" cy="261182"/>
          </a:xfrm>
          <a:prstGeom prst="rect">
            <a:avLst/>
          </a:prstGeom>
        </p:spPr>
      </p:pic>
      <p:sp>
        <p:nvSpPr>
          <p:cNvPr id="24" name="コンテンツ プレースホルダー 6">
            <a:extLst>
              <a:ext uri="{FF2B5EF4-FFF2-40B4-BE49-F238E27FC236}">
                <a16:creationId xmlns:a16="http://schemas.microsoft.com/office/drawing/2014/main" id="{3B2F5581-4034-DA46-842F-58D9CD0C1C39}"/>
              </a:ext>
            </a:extLst>
          </p:cNvPr>
          <p:cNvSpPr txBox="1">
            <a:spLocks/>
          </p:cNvSpPr>
          <p:nvPr userDrawn="1"/>
        </p:nvSpPr>
        <p:spPr>
          <a:xfrm>
            <a:off x="8092800" y="6681600"/>
            <a:ext cx="3240000" cy="1080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ja-JP" sz="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© AISIN CORPORATION All Rights Reserved.</a:t>
            </a:r>
            <a:endParaRPr lang="ja-JP" altLang="en-US" sz="85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751216" y="527"/>
            <a:ext cx="375608" cy="289920"/>
          </a:xfrm>
          <a:prstGeom prst="rect">
            <a:avLst/>
          </a:prstGeom>
          <a:solidFill>
            <a:srgbClr val="001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31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2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100%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G26 B114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726849EE-6865-1F4E-B2B0-B61D15B6EC0D}"/>
              </a:ext>
            </a:extLst>
          </p:cNvPr>
          <p:cNvSpPr/>
          <p:nvPr userDrawn="1"/>
        </p:nvSpPr>
        <p:spPr>
          <a:xfrm>
            <a:off x="-751216" y="546705"/>
            <a:ext cx="375608" cy="289920"/>
          </a:xfrm>
          <a:prstGeom prst="rect">
            <a:avLst/>
          </a:prstGeom>
          <a:solidFill>
            <a:srgbClr val="405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70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75%</a:t>
            </a: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R64 G83 B149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C117A6-C546-0C42-99EF-0376AB21CB8A}"/>
              </a:ext>
            </a:extLst>
          </p:cNvPr>
          <p:cNvSpPr/>
          <p:nvPr userDrawn="1"/>
        </p:nvSpPr>
        <p:spPr>
          <a:xfrm>
            <a:off x="-751216" y="1092883"/>
            <a:ext cx="375608" cy="289920"/>
          </a:xfrm>
          <a:prstGeom prst="rect">
            <a:avLst/>
          </a:prstGeom>
          <a:solidFill>
            <a:srgbClr val="808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09288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50%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R128 G140 B184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1639061"/>
            <a:ext cx="375608" cy="289920"/>
          </a:xfrm>
          <a:prstGeom prst="rect">
            <a:avLst/>
          </a:prstGeom>
          <a:solidFill>
            <a:srgbClr val="BF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163906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25%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R191 G198 B220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369951"/>
            <a:ext cx="375608" cy="289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369951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ブラック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R0 G0 B0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3823773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R51 G51 B51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3823773"/>
            <a:ext cx="375608" cy="2899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2731417"/>
            <a:ext cx="375608" cy="289920"/>
          </a:xfrm>
          <a:prstGeom prst="rect">
            <a:avLst/>
          </a:prstGeom>
          <a:solidFill>
            <a:srgbClr val="4BC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2731417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ブルー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R75 G195 B255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E40500AD-14E2-CB4D-9452-050B16BFCA22}"/>
              </a:ext>
            </a:extLst>
          </p:cNvPr>
          <p:cNvSpPr/>
          <p:nvPr userDrawn="1"/>
        </p:nvSpPr>
        <p:spPr>
          <a:xfrm>
            <a:off x="-751216" y="3277595"/>
            <a:ext cx="375608" cy="289920"/>
          </a:xfrm>
          <a:prstGeom prst="rect">
            <a:avLst/>
          </a:prstGeom>
          <a:solidFill>
            <a:srgbClr val="FA0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807518" y="3277595"/>
            <a:ext cx="1097049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アクセントカラー 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/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レッド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R250 G10 B60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5462307"/>
            <a:ext cx="375608" cy="28992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5462307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R153 G153 B153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491612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75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R102 G102 B102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4916129"/>
            <a:ext cx="375608" cy="2899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554662"/>
            <a:ext cx="375608" cy="2899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554662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10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R235 G235 B235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6008485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ダークグレー</a:t>
            </a:r>
            <a:r>
              <a:rPr kumimoji="1" lang="en-US" altLang="ja-JP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25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％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1" lang="en-US" altLang="ja-JP" sz="738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R204 G204 B204</a:t>
            </a: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CA1EDBB-4DB2-E24D-83B0-24E929FD55CA}"/>
              </a:ext>
            </a:extLst>
          </p:cNvPr>
          <p:cNvSpPr/>
          <p:nvPr userDrawn="1"/>
        </p:nvSpPr>
        <p:spPr>
          <a:xfrm>
            <a:off x="-751216" y="6008485"/>
            <a:ext cx="375608" cy="28992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DC31C3B1-5ED5-CC45-8D42-9AC157BF190D}"/>
              </a:ext>
            </a:extLst>
          </p:cNvPr>
          <p:cNvSpPr/>
          <p:nvPr userDrawn="1"/>
        </p:nvSpPr>
        <p:spPr>
          <a:xfrm>
            <a:off x="-751216" y="2185239"/>
            <a:ext cx="375608" cy="289920"/>
          </a:xfrm>
          <a:prstGeom prst="rect">
            <a:avLst/>
          </a:prstGeom>
          <a:solidFill>
            <a:srgbClr val="DE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108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F4AC7A4D-6E21-7A4C-A961-5DA83D8F01AE}"/>
              </a:ext>
            </a:extLst>
          </p:cNvPr>
          <p:cNvSpPr/>
          <p:nvPr userDrawn="1"/>
        </p:nvSpPr>
        <p:spPr>
          <a:xfrm>
            <a:off x="-1766771" y="2185239"/>
            <a:ext cx="1056302" cy="289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AI</a:t>
            </a:r>
            <a:r>
              <a:rPr kumimoji="1" lang="ja-JP" altLang="en-US" sz="646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色</a:t>
            </a:r>
            <a:r>
              <a:rPr kumimoji="1" lang="en-US" altLang="ja-JP" sz="738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/ 12.5%</a:t>
            </a:r>
          </a:p>
          <a:p>
            <a:pPr marL="0" marR="0" lvl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38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R222 G225 B237</a:t>
            </a:r>
          </a:p>
        </p:txBody>
      </p:sp>
    </p:spTree>
    <p:extLst>
      <p:ext uri="{BB962C8B-B14F-4D97-AF65-F5344CB8AC3E}">
        <p14:creationId xmlns:p14="http://schemas.microsoft.com/office/powerpoint/2010/main" val="66803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4" r:id="rId6"/>
    <p:sldLayoutId id="2147483755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kumimoji="1" sz="2000" b="1" kern="1200" baseline="0">
          <a:solidFill>
            <a:srgbClr val="323C99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18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6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kumimoji="1" sz="12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72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kumimoji="1" sz="105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93600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440000" marR="0" indent="-144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kumimoji="1" sz="900" b="1" kern="1200" baseline="0">
          <a:solidFill>
            <a:srgbClr val="333333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81DBC4A-77BD-3F25-3BD5-8E69B1EE14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ja-JP" altLang="en-US" dirty="0"/>
              <a:t>人財労務部会（自主運営）</a:t>
            </a:r>
            <a:r>
              <a:rPr kumimoji="1" lang="en-US" altLang="ja-JP" dirty="0"/>
              <a:t>25</a:t>
            </a:r>
            <a:r>
              <a:rPr kumimoji="1" lang="ja-JP" altLang="en-US" dirty="0"/>
              <a:t>年度♯</a:t>
            </a:r>
            <a:r>
              <a:rPr kumimoji="1" lang="en-US" altLang="ja-JP" dirty="0"/>
              <a:t>1</a:t>
            </a:r>
            <a:br>
              <a:rPr kumimoji="1" lang="en-US" altLang="ja-JP" dirty="0"/>
            </a:br>
            <a:r>
              <a:rPr kumimoji="1" lang="ja-JP" altLang="en-US" dirty="0"/>
              <a:t>「キャリア施策について」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F198A-395D-C52D-585E-24023D7396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2025/9/26</a:t>
            </a:r>
            <a:endParaRPr kumimoji="1" lang="ja-JP" altLang="en-US" dirty="0"/>
          </a:p>
          <a:p>
            <a:br>
              <a:rPr kumimoji="1" lang="en-US" altLang="ja-JP" dirty="0"/>
            </a:br>
            <a:r>
              <a:rPr kumimoji="1" lang="ja-JP" altLang="en-US" dirty="0"/>
              <a:t>幹事　日本発条、アイシン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CDA97-0794-C7A3-AB7B-C1DA67914A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7D50BCE-6DE1-4743-BB9F-81008E693167}" type="datetime4">
              <a:rPr lang="en-US" altLang="ja-JP" smtClean="0"/>
              <a:pPr/>
              <a:t>September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5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F7B1D-7269-53A8-59CD-97BAB66B5370}"/>
              </a:ext>
            </a:extLst>
          </p:cNvPr>
          <p:cNvSpPr txBox="1"/>
          <p:nvPr/>
        </p:nvSpPr>
        <p:spPr>
          <a:xfrm>
            <a:off x="301347" y="14911"/>
            <a:ext cx="17491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スケジュール</a:t>
            </a:r>
            <a:endParaRPr kumimoji="1"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A6FAEDAC-0199-9517-76EA-A227A4FEA551}"/>
              </a:ext>
            </a:extLst>
          </p:cNvPr>
          <p:cNvSpPr txBox="1">
            <a:spLocks/>
          </p:cNvSpPr>
          <p:nvPr/>
        </p:nvSpPr>
        <p:spPr>
          <a:xfrm>
            <a:off x="3476092" y="6635255"/>
            <a:ext cx="5544616" cy="2127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2024/11/5 </a:t>
            </a:r>
            <a:endParaRPr kumimoji="1" lang="ja-JP" alt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Meiryo UI"/>
              <a:cs typeface="Segoe UI" panose="020B0502040204020203" pitchFamily="34" charset="0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36027B32-FE9F-B914-BBFF-C116465D0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16049"/>
              </p:ext>
            </p:extLst>
          </p:nvPr>
        </p:nvGraphicFramePr>
        <p:xfrm>
          <a:off x="180756" y="719666"/>
          <a:ext cx="11791570" cy="42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388">
                  <a:extLst>
                    <a:ext uri="{9D8B030D-6E8A-4147-A177-3AD203B41FA5}">
                      <a16:colId xmlns:a16="http://schemas.microsoft.com/office/drawing/2014/main" val="2185998238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726781138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802873705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612806446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759927451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883773895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428848432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445912846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596498893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4202581543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4221173380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740533709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2511819864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699867851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404123642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942388842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978376802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2321173476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2491722713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2627534181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725006954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3531231445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412386370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86851192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161557611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856961845"/>
                    </a:ext>
                  </a:extLst>
                </a:gridCol>
                <a:gridCol w="395007">
                  <a:extLst>
                    <a:ext uri="{9D8B030D-6E8A-4147-A177-3AD203B41FA5}">
                      <a16:colId xmlns:a16="http://schemas.microsoft.com/office/drawing/2014/main" val="4023437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6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8376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79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火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水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木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</a:t>
                      </a: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8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幹事打合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1158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開催通知発行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本資料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★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4074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出欠確認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メールにて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17048055"/>
                  </a:ext>
                </a:extLst>
              </a:tr>
              <a:tr h="511136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出席者は</a:t>
                      </a:r>
                      <a:b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発表資料準備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3593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人財労務部会</a:t>
                      </a:r>
                      <a:endParaRPr kumimoji="1" lang="en-US" altLang="ja-JP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当日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★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8834120"/>
                  </a:ext>
                </a:extLst>
              </a:tr>
            </a:tbl>
          </a:graphicData>
        </a:graphic>
      </p:graphicFrame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8D923E85-0C75-6F77-82E9-6F47ADC92335}"/>
              </a:ext>
            </a:extLst>
          </p:cNvPr>
          <p:cNvCxnSpPr>
            <a:cxnSpLocks/>
          </p:cNvCxnSpPr>
          <p:nvPr/>
        </p:nvCxnSpPr>
        <p:spPr>
          <a:xfrm>
            <a:off x="1701212" y="2147778"/>
            <a:ext cx="370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780E4CE2-A20D-AE8B-244F-7DD7156A910F}"/>
              </a:ext>
            </a:extLst>
          </p:cNvPr>
          <p:cNvCxnSpPr>
            <a:cxnSpLocks/>
          </p:cNvCxnSpPr>
          <p:nvPr/>
        </p:nvCxnSpPr>
        <p:spPr>
          <a:xfrm>
            <a:off x="2502192" y="3397101"/>
            <a:ext cx="58656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A6E7DBD9-35FD-51BC-C595-9CE906843CCB}"/>
              </a:ext>
            </a:extLst>
          </p:cNvPr>
          <p:cNvCxnSpPr>
            <a:cxnSpLocks/>
          </p:cNvCxnSpPr>
          <p:nvPr/>
        </p:nvCxnSpPr>
        <p:spPr>
          <a:xfrm>
            <a:off x="2491562" y="4045688"/>
            <a:ext cx="90979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EE728AB5-89A6-24F8-86A4-013ED6D60F6F}"/>
              </a:ext>
            </a:extLst>
          </p:cNvPr>
          <p:cNvCxnSpPr>
            <a:cxnSpLocks/>
          </p:cNvCxnSpPr>
          <p:nvPr/>
        </p:nvCxnSpPr>
        <p:spPr>
          <a:xfrm>
            <a:off x="8442251" y="2147778"/>
            <a:ext cx="31472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69674A72-D653-FF2A-EC91-65CEEA57311A}"/>
              </a:ext>
            </a:extLst>
          </p:cNvPr>
          <p:cNvSpPr/>
          <p:nvPr/>
        </p:nvSpPr>
        <p:spPr>
          <a:xfrm>
            <a:off x="8595448" y="2404236"/>
            <a:ext cx="2840842" cy="646331"/>
          </a:xfrm>
          <a:prstGeom prst="wedgeRectCallout">
            <a:avLst>
              <a:gd name="adj1" fmla="val -3149"/>
              <a:gd name="adj2" fmla="val -846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出席会社数（人数）に応じ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タイムスケジュール調整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23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F7B1D-7269-53A8-59CD-97BAB66B5370}"/>
              </a:ext>
            </a:extLst>
          </p:cNvPr>
          <p:cNvSpPr txBox="1"/>
          <p:nvPr/>
        </p:nvSpPr>
        <p:spPr>
          <a:xfrm>
            <a:off x="301347" y="14911"/>
            <a:ext cx="24432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各社発表イメージ</a:t>
            </a:r>
            <a:endParaRPr kumimoji="1"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A6FAEDAC-0199-9517-76EA-A227A4FEA551}"/>
              </a:ext>
            </a:extLst>
          </p:cNvPr>
          <p:cNvSpPr txBox="1">
            <a:spLocks/>
          </p:cNvSpPr>
          <p:nvPr/>
        </p:nvSpPr>
        <p:spPr>
          <a:xfrm>
            <a:off x="3476092" y="6635255"/>
            <a:ext cx="5544616" cy="2127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2024/11/5 </a:t>
            </a:r>
            <a:endParaRPr kumimoji="1" lang="ja-JP" alt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Meiryo UI"/>
              <a:cs typeface="Segoe UI" panose="020B0502040204020203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F72621-0881-D66F-596B-FFD8E4B62897}"/>
              </a:ext>
            </a:extLst>
          </p:cNvPr>
          <p:cNvSpPr txBox="1"/>
          <p:nvPr/>
        </p:nvSpPr>
        <p:spPr>
          <a:xfrm>
            <a:off x="375778" y="566499"/>
            <a:ext cx="4521037" cy="903700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幹事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・日本発条　田中会長 ＝ 当日ファシリテーター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・アイシン　伊藤　　　　  ＝ 会議準備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5B94F-7FE1-B3A9-F080-CB23300AB95D}"/>
              </a:ext>
            </a:extLst>
          </p:cNvPr>
          <p:cNvSpPr txBox="1"/>
          <p:nvPr/>
        </p:nvSpPr>
        <p:spPr>
          <a:xfrm>
            <a:off x="375778" y="1619119"/>
            <a:ext cx="3854188" cy="1457698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議題テーマ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各社における「キャリア施策」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・キャリアに対する基本的な考え方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・具体的な研修、教育等の施策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・キャリアに関する課題　　　　　　　　等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E189CB-3E46-2C8A-5B78-6C9B4E25E400}"/>
              </a:ext>
            </a:extLst>
          </p:cNvPr>
          <p:cNvSpPr txBox="1"/>
          <p:nvPr/>
        </p:nvSpPr>
        <p:spPr>
          <a:xfrm>
            <a:off x="375778" y="3260114"/>
            <a:ext cx="2031573" cy="349702"/>
          </a:xfrm>
          <a:prstGeom prst="rect">
            <a:avLst/>
          </a:prstGeom>
          <a:noFill/>
        </p:spPr>
        <p:txBody>
          <a:bodyPr wrap="none" lIns="36000" tIns="36000" rIns="36000" bIns="3600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当日の共有方法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5114B5-6E0C-C8D8-3FA4-97878AE3B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53782"/>
              </p:ext>
            </p:extLst>
          </p:nvPr>
        </p:nvGraphicFramePr>
        <p:xfrm>
          <a:off x="453046" y="3646955"/>
          <a:ext cx="1132782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914">
                  <a:extLst>
                    <a:ext uri="{9D8B030D-6E8A-4147-A177-3AD203B41FA5}">
                      <a16:colId xmlns:a16="http://schemas.microsoft.com/office/drawing/2014/main" val="2311727820"/>
                    </a:ext>
                  </a:extLst>
                </a:gridCol>
                <a:gridCol w="5663914">
                  <a:extLst>
                    <a:ext uri="{9D8B030D-6E8A-4147-A177-3AD203B41FA5}">
                      <a16:colId xmlns:a16="http://schemas.microsoft.com/office/drawing/2014/main" val="1921105990"/>
                    </a:ext>
                  </a:extLst>
                </a:gridCol>
              </a:tblGrid>
              <a:tr h="2675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対応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6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ツール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Teams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2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発表者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出席者全員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42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発表資料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各社、負担のない範囲で当日共有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（例）ありものの資料で説明</a:t>
                      </a:r>
                      <a:br>
                        <a:rPr kumimoji="1" lang="en-US" altLang="ja-JP" dirty="0"/>
                      </a:br>
                      <a:r>
                        <a:rPr kumimoji="1" lang="ja-JP" altLang="en-US" dirty="0"/>
                        <a:t>　　　 </a:t>
                      </a:r>
                      <a:r>
                        <a:rPr kumimoji="1" lang="en-US" altLang="ja-JP" dirty="0"/>
                        <a:t>※</a:t>
                      </a:r>
                      <a:r>
                        <a:rPr kumimoji="1" lang="ja-JP" altLang="en-US" dirty="0"/>
                        <a:t>無ければ、口頭でも可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3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ブレイクアウトルーム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使用しない＝グループ分けしない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2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F7B1D-7269-53A8-59CD-97BAB66B5370}"/>
              </a:ext>
            </a:extLst>
          </p:cNvPr>
          <p:cNvSpPr txBox="1"/>
          <p:nvPr/>
        </p:nvSpPr>
        <p:spPr>
          <a:xfrm>
            <a:off x="301347" y="14911"/>
            <a:ext cx="38427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アジェンダ（</a:t>
            </a:r>
            <a:r>
              <a:rPr lang="en-US" altLang="ja-JP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2026/9/26</a:t>
            </a:r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A6FAEDAC-0199-9517-76EA-A227A4FEA551}"/>
              </a:ext>
            </a:extLst>
          </p:cNvPr>
          <p:cNvSpPr txBox="1">
            <a:spLocks/>
          </p:cNvSpPr>
          <p:nvPr/>
        </p:nvSpPr>
        <p:spPr>
          <a:xfrm>
            <a:off x="3476092" y="6635255"/>
            <a:ext cx="5544616" cy="2127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メイリオ"/>
                <a:cs typeface="Segoe UI" panose="020B0502040204020203" pitchFamily="34" charset="0"/>
              </a:rPr>
              <a:t>2024/11/5 </a:t>
            </a:r>
            <a:endParaRPr kumimoji="1" lang="ja-JP" alt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Meiryo UI"/>
              <a:cs typeface="Segoe UI" panose="020B0502040204020203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C975258-8F00-FA8A-048D-48D38493F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36805"/>
              </p:ext>
            </p:extLst>
          </p:nvPr>
        </p:nvGraphicFramePr>
        <p:xfrm>
          <a:off x="440676" y="719666"/>
          <a:ext cx="11314323" cy="5305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3367">
                  <a:extLst>
                    <a:ext uri="{9D8B030D-6E8A-4147-A177-3AD203B41FA5}">
                      <a16:colId xmlns:a16="http://schemas.microsoft.com/office/drawing/2014/main" val="2296714645"/>
                    </a:ext>
                  </a:extLst>
                </a:gridCol>
                <a:gridCol w="2820318">
                  <a:extLst>
                    <a:ext uri="{9D8B030D-6E8A-4147-A177-3AD203B41FA5}">
                      <a16:colId xmlns:a16="http://schemas.microsoft.com/office/drawing/2014/main" val="455393826"/>
                    </a:ext>
                  </a:extLst>
                </a:gridCol>
                <a:gridCol w="5640638">
                  <a:extLst>
                    <a:ext uri="{9D8B030D-6E8A-4147-A177-3AD203B41FA5}">
                      <a16:colId xmlns:a16="http://schemas.microsoft.com/office/drawing/2014/main" val="962697062"/>
                    </a:ext>
                  </a:extLst>
                </a:gridCol>
              </a:tblGrid>
              <a:tr h="4564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担当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46906"/>
                  </a:ext>
                </a:extLst>
              </a:tr>
              <a:tr h="78776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15:00-15:05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日本発条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田中会長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挨拶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79259"/>
                  </a:ext>
                </a:extLst>
              </a:tr>
              <a:tr h="147342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15:05-16:10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各社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「キャリア施策」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●社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×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●分＝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目安：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社あたり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分～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分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①各社のキャリア施策＋②質疑応答を</a:t>
                      </a:r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セット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85878"/>
                  </a:ext>
                </a:extLst>
              </a:tr>
              <a:tr h="78776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16:10-16:20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日本発条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田中会長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・キャリア施策および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・自主運営、進め方の振り返り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990912"/>
                  </a:ext>
                </a:extLst>
              </a:tr>
              <a:tr h="180061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16:20-16:30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（次回幹事様）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曙ブレーキ工業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上野様</a:t>
                      </a:r>
                      <a:endParaRPr kumimoji="1" lang="en-US" altLang="ja-JP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荒井製作所</a:t>
                      </a:r>
                      <a:br>
                        <a:rPr kumimoji="1" lang="en-US" altLang="ja-JP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梅田様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次回、スケジュール調整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786764"/>
                  </a:ext>
                </a:extLst>
              </a:tr>
            </a:tbl>
          </a:graphicData>
        </a:graphic>
      </p:graphicFrame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1F5BE74-48E7-40DD-32AD-790739EE4ED8}"/>
              </a:ext>
            </a:extLst>
          </p:cNvPr>
          <p:cNvSpPr/>
          <p:nvPr/>
        </p:nvSpPr>
        <p:spPr>
          <a:xfrm>
            <a:off x="8595448" y="1600001"/>
            <a:ext cx="2840842" cy="646331"/>
          </a:xfrm>
          <a:prstGeom prst="wedgeRectCallout">
            <a:avLst>
              <a:gd name="adj1" fmla="val -41541"/>
              <a:gd name="adj2" fmla="val 960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出席会社数（人数）に応じ</a:t>
            </a:r>
            <a:b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タイムスケジュール調整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46819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F296B491-B857-4C1A-AA80-25B87BD838BD}"/>
    </a:ext>
  </a:extLst>
</a:theme>
</file>

<file path=ppt/theme/theme10.xml><?xml version="1.0" encoding="utf-8"?>
<a:theme xmlns:a="http://schemas.openxmlformats.org/drawingml/2006/main" name="8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ptx" id="{B3C824E4-7163-4260-A244-21B5EB83A65F}" vid="{19667A94-0B20-4325-8D4A-8F8F1A8E5753}"/>
    </a:ext>
  </a:extLst>
</a:theme>
</file>

<file path=ppt/theme/theme11.xml><?xml version="1.0" encoding="utf-8"?>
<a:theme xmlns:a="http://schemas.openxmlformats.org/drawingml/2006/main" name="2_内容［関係者外秘］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lIns="36000" tIns="36000" rIns="36000" bIns="36000" rtlCol="0" anchor="ctr" anchorCtr="0">
        <a:spAutoFit/>
      </a:bodyPr>
      <a:lstStyle>
        <a:defPPr>
          <a:lnSpc>
            <a:spcPct val="150000"/>
          </a:lnSpc>
          <a:defRPr kumimoji="1" sz="2800" b="1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ppt/theme/theme13.xml><?xml version="1.0" encoding="utf-8"?>
<a:theme xmlns:a="http://schemas.openxmlformats.org/drawingml/2006/main" name="7_内容［機密なし］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A4.potx" id="{B079CA0D-FEDF-45C5-AF7B-69CCA90A94C0}" vid="{286966C8-A81F-46E6-B6F9-1A4E3A5DD98F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ppt/theme/theme3.xml><?xml version="1.0" encoding="utf-8"?>
<a:theme xmlns:a="http://schemas.openxmlformats.org/drawingml/2006/main" name="1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/>
      </a:spPr>
      <a:bodyPr rtlCol="0" anchor="ctr"/>
      <a:lstStyle>
        <a:defPPr algn="l">
          <a:defRPr kumimoji="1"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ppt/theme/theme4.xml><?xml version="1.0" encoding="utf-8"?>
<a:theme xmlns:a="http://schemas.openxmlformats.org/drawingml/2006/main" name="2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ptx" id="{B3C824E4-7163-4260-A244-21B5EB83A65F}" vid="{19667A94-0B20-4325-8D4A-8F8F1A8E5753}"/>
    </a:ext>
  </a:extLst>
</a:theme>
</file>

<file path=ppt/theme/theme5.xml><?xml version="1.0" encoding="utf-8"?>
<a:theme xmlns:a="http://schemas.openxmlformats.org/drawingml/2006/main" name="5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ppt/theme/theme6.xml><?xml version="1.0" encoding="utf-8"?>
<a:theme xmlns:a="http://schemas.openxmlformats.org/drawingml/2006/main" name="3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ppt/theme/theme7.xml><?xml version="1.0" encoding="utf-8"?>
<a:theme xmlns:a="http://schemas.openxmlformats.org/drawingml/2006/main" name="4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ptx" id="{B3C824E4-7163-4260-A244-21B5EB83A65F}" vid="{19667A94-0B20-4325-8D4A-8F8F1A8E5753}"/>
    </a:ext>
  </a:extLst>
</a:theme>
</file>

<file path=ppt/theme/theme8.xml><?xml version="1.0" encoding="utf-8"?>
<a:theme xmlns:a="http://schemas.openxmlformats.org/drawingml/2006/main" name="6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ptx" id="{B3C824E4-7163-4260-A244-21B5EB83A65F}" vid="{19667A94-0B20-4325-8D4A-8F8F1A8E5753}"/>
    </a:ext>
  </a:extLst>
</a:theme>
</file>

<file path=ppt/theme/theme9.xml><?xml version="1.0" encoding="utf-8"?>
<a:theme xmlns:a="http://schemas.openxmlformats.org/drawingml/2006/main" name="7_内容">
  <a:themeElements>
    <a:clrScheme name="AISIN_210408">
      <a:dk1>
        <a:srgbClr val="333333"/>
      </a:dk1>
      <a:lt1>
        <a:sysClr val="window" lastClr="FFFFFF"/>
      </a:lt1>
      <a:dk2>
        <a:srgbClr val="000000"/>
      </a:dk2>
      <a:lt2>
        <a:srgbClr val="F2F2F2"/>
      </a:lt2>
      <a:accent1>
        <a:srgbClr val="001A72"/>
      </a:accent1>
      <a:accent2>
        <a:srgbClr val="405395"/>
      </a:accent2>
      <a:accent3>
        <a:srgbClr val="808CB8"/>
      </a:accent3>
      <a:accent4>
        <a:srgbClr val="BFC6DC"/>
      </a:accent4>
      <a:accent5>
        <a:srgbClr val="008CD2"/>
      </a:accent5>
      <a:accent6>
        <a:srgbClr val="FA0A3C"/>
      </a:accent6>
      <a:hlink>
        <a:srgbClr val="00376B"/>
      </a:hlink>
      <a:folHlink>
        <a:srgbClr val="6E1E64"/>
      </a:folHlink>
    </a:clrScheme>
    <a:fontScheme name="AISIN_ｖ0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INフォーマット_wide.potx" id="{E6ED6B68-B8AB-4240-B5BF-953200F140CE}" vid="{4B783BF8-DEA1-4518-93B8-7E4A5AC19B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16230</TotalTime>
  <Words>328</Words>
  <Application>Microsoft Office PowerPoint</Application>
  <PresentationFormat>ワイド画面</PresentationFormat>
  <Paragraphs>115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4</vt:i4>
      </vt:variant>
    </vt:vector>
  </HeadingPairs>
  <TitlesOfParts>
    <vt:vector size="22" baseType="lpstr">
      <vt:lpstr>Meiryo UI</vt:lpstr>
      <vt:lpstr>メイリオ</vt:lpstr>
      <vt:lpstr>游ゴシック</vt:lpstr>
      <vt:lpstr>Arial</vt:lpstr>
      <vt:lpstr>Segoe UI</vt:lpstr>
      <vt:lpstr>表紙</vt:lpstr>
      <vt:lpstr>内容</vt:lpstr>
      <vt:lpstr>1_内容</vt:lpstr>
      <vt:lpstr>2_内容</vt:lpstr>
      <vt:lpstr>5_内容</vt:lpstr>
      <vt:lpstr>3_内容</vt:lpstr>
      <vt:lpstr>4_内容</vt:lpstr>
      <vt:lpstr>6_内容</vt:lpstr>
      <vt:lpstr>7_内容</vt:lpstr>
      <vt:lpstr>8_内容</vt:lpstr>
      <vt:lpstr>2_内容［関係者外秘］</vt:lpstr>
      <vt:lpstr>9_内容</vt:lpstr>
      <vt:lpstr>7_内容［機密なし］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Osawa Akihiko／大澤　昭彦／AI</dc:creator>
  <cp:lastModifiedBy>坂元 奎太</cp:lastModifiedBy>
  <cp:revision>149</cp:revision>
  <cp:lastPrinted>2025-03-07T08:31:46Z</cp:lastPrinted>
  <dcterms:created xsi:type="dcterms:W3CDTF">2024-08-31T13:28:05Z</dcterms:created>
  <dcterms:modified xsi:type="dcterms:W3CDTF">2025-09-10T06:36:36Z</dcterms:modified>
</cp:coreProperties>
</file>