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Lst>
  <p:notesMasterIdLst>
    <p:notesMasterId r:id="rId25"/>
  </p:notesMasterIdLst>
  <p:handoutMasterIdLst>
    <p:handoutMasterId r:id="rId26"/>
  </p:handoutMasterIdLst>
  <p:sldIdLst>
    <p:sldId id="256" r:id="rId2"/>
    <p:sldId id="257" r:id="rId3"/>
    <p:sldId id="280" r:id="rId4"/>
    <p:sldId id="258" r:id="rId5"/>
    <p:sldId id="290" r:id="rId6"/>
    <p:sldId id="291" r:id="rId7"/>
    <p:sldId id="267" r:id="rId8"/>
    <p:sldId id="268" r:id="rId9"/>
    <p:sldId id="277" r:id="rId10"/>
    <p:sldId id="281" r:id="rId11"/>
    <p:sldId id="292" r:id="rId12"/>
    <p:sldId id="297" r:id="rId13"/>
    <p:sldId id="293" r:id="rId14"/>
    <p:sldId id="294" r:id="rId15"/>
    <p:sldId id="295" r:id="rId16"/>
    <p:sldId id="283" r:id="rId17"/>
    <p:sldId id="265" r:id="rId18"/>
    <p:sldId id="284" r:id="rId19"/>
    <p:sldId id="285" r:id="rId20"/>
    <p:sldId id="286" r:id="rId21"/>
    <p:sldId id="288" r:id="rId22"/>
    <p:sldId id="289" r:id="rId23"/>
    <p:sldId id="279" r:id="rId2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KIUE KATSUSHI (滝上 勝史)" initials="TK(勝" lastIdx="5" clrIdx="0">
    <p:extLst>
      <p:ext uri="{19B8F6BF-5375-455C-9EA6-DF929625EA0E}">
        <p15:presenceInfo xmlns:p15="http://schemas.microsoft.com/office/powerpoint/2012/main" userId="TAKIUE KATSUSHI (滝上 勝史)"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79646"/>
    <a:srgbClr val="FFFFCC"/>
    <a:srgbClr val="00CC00"/>
    <a:srgbClr val="00FF00"/>
    <a:srgbClr val="FF6600"/>
    <a:srgbClr val="003399"/>
    <a:srgbClr val="00FFFF"/>
    <a:srgbClr val="CC3300"/>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86" autoAdjust="0"/>
    <p:restoredTop sz="78976" autoAdjust="0"/>
  </p:normalViewPr>
  <p:slideViewPr>
    <p:cSldViewPr>
      <p:cViewPr varScale="1">
        <p:scale>
          <a:sx n="54" d="100"/>
          <a:sy n="54" d="100"/>
        </p:scale>
        <p:origin x="1530" y="6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6" d="100"/>
          <a:sy n="96" d="100"/>
        </p:scale>
        <p:origin x="2568"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A17A4E-A748-4A18-A9C1-2B0C0345FF72}" type="datetimeFigureOut">
              <a:rPr kumimoji="1" lang="ja-JP" altLang="en-US" smtClean="0"/>
              <a:t>2020/4/8</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DD7D67F-C6C1-48B3-B138-25EBC850C44D}" type="slidenum">
              <a:rPr kumimoji="1" lang="ja-JP" altLang="en-US" smtClean="0"/>
              <a:t>‹#›</a:t>
            </a:fld>
            <a:endParaRPr kumimoji="1" lang="ja-JP" altLang="en-US"/>
          </a:p>
        </p:txBody>
      </p:sp>
    </p:spTree>
    <p:extLst>
      <p:ext uri="{BB962C8B-B14F-4D97-AF65-F5344CB8AC3E}">
        <p14:creationId xmlns:p14="http://schemas.microsoft.com/office/powerpoint/2010/main" val="10839805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8DB984-4A93-437F-BB85-236A8B4547C1}" type="datetimeFigureOut">
              <a:rPr kumimoji="1" lang="ja-JP" altLang="en-US" smtClean="0"/>
              <a:t>2020/4/8</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0BDBAB-BEE6-4B14-A4E7-49372D6E8C38}" type="slidenum">
              <a:rPr kumimoji="1" lang="ja-JP" altLang="en-US" smtClean="0"/>
              <a:t>‹#›</a:t>
            </a:fld>
            <a:endParaRPr kumimoji="1" lang="ja-JP" altLang="en-US"/>
          </a:p>
        </p:txBody>
      </p:sp>
    </p:spTree>
    <p:extLst>
      <p:ext uri="{BB962C8B-B14F-4D97-AF65-F5344CB8AC3E}">
        <p14:creationId xmlns:p14="http://schemas.microsoft.com/office/powerpoint/2010/main" val="270648323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20BDBAB-BEE6-4B14-A4E7-49372D6E8C38}" type="slidenum">
              <a:rPr kumimoji="1" lang="ja-JP" altLang="en-US" smtClean="0"/>
              <a:t>0</a:t>
            </a:fld>
            <a:endParaRPr kumimoji="1" lang="ja-JP" altLang="en-US"/>
          </a:p>
        </p:txBody>
      </p:sp>
    </p:spTree>
    <p:extLst>
      <p:ext uri="{BB962C8B-B14F-4D97-AF65-F5344CB8AC3E}">
        <p14:creationId xmlns:p14="http://schemas.microsoft.com/office/powerpoint/2010/main" val="5730289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・④の</a:t>
            </a:r>
            <a:r>
              <a:rPr kumimoji="1" lang="en-US" altLang="ja-JP" dirty="0" smtClean="0"/>
              <a:t>C-1</a:t>
            </a:r>
            <a:r>
              <a:rPr kumimoji="1" lang="ja-JP" altLang="en-US" dirty="0" smtClean="0"/>
              <a:t>の様に</a:t>
            </a:r>
            <a:r>
              <a:rPr kumimoji="1" lang="en-US" altLang="ja-JP" dirty="0" smtClean="0"/>
              <a:t>JAPIA</a:t>
            </a:r>
            <a:r>
              <a:rPr kumimoji="1" lang="ja-JP" altLang="en-US" dirty="0" smtClean="0"/>
              <a:t>シート</a:t>
            </a:r>
            <a:r>
              <a:rPr kumimoji="1" lang="en-US" altLang="ja-JP" dirty="0" smtClean="0"/>
              <a:t>BSL</a:t>
            </a:r>
            <a:r>
              <a:rPr kumimoji="1" lang="ja-JP" altLang="en-US" dirty="0" err="1" smtClean="0"/>
              <a:t>に収</a:t>
            </a:r>
            <a:r>
              <a:rPr kumimoji="1" lang="ja-JP" altLang="en-US" dirty="0" smtClean="0"/>
              <a:t>載されていない物質を</a:t>
            </a:r>
            <a:r>
              <a:rPr kumimoji="1" lang="en-US" altLang="ja-JP" dirty="0" smtClean="0"/>
              <a:t>JAPIA</a:t>
            </a:r>
            <a:r>
              <a:rPr kumimoji="1" lang="ja-JP" altLang="en-US" dirty="0" smtClean="0"/>
              <a:t>シートで入力する場合、まずはユーザで含有実態をご確認いただき、もし必要</a:t>
            </a:r>
            <a:endParaRPr kumimoji="1" lang="en-US" altLang="ja-JP" dirty="0" smtClean="0"/>
          </a:p>
          <a:p>
            <a:r>
              <a:rPr kumimoji="1" lang="ja-JP" altLang="en-US" dirty="0" smtClean="0"/>
              <a:t>　であれば</a:t>
            </a:r>
            <a:r>
              <a:rPr kumimoji="1" lang="en-US" altLang="ja-JP" dirty="0" smtClean="0"/>
              <a:t>JAPIA</a:t>
            </a:r>
            <a:r>
              <a:rPr kumimoji="1" lang="ja-JP" altLang="en-US" dirty="0" err="1" smtClean="0"/>
              <a:t>まで</a:t>
            </a:r>
            <a:r>
              <a:rPr kumimoji="1" lang="ja-JP" altLang="en-US" dirty="0" smtClean="0"/>
              <a:t>追加申請をお願いいたします。また追加されるまでの期間は「</a:t>
            </a:r>
            <a:r>
              <a:rPr kumimoji="1" lang="en-US" altLang="ja-JP" dirty="0" smtClean="0"/>
              <a:t>Not found</a:t>
            </a:r>
            <a:r>
              <a:rPr kumimoji="1" lang="ja-JP" altLang="en-US" dirty="0" smtClean="0"/>
              <a:t>」でご記入ください。</a:t>
            </a: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215B0E6-89A3-4FD0-A2F1-1EA4A960ED1A}"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8581544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sz="1400" dirty="0" smtClean="0">
                <a:latin typeface="Meiryo UI" panose="020B0604030504040204" pitchFamily="50" charset="-128"/>
                <a:ea typeface="Meiryo UI" panose="020B0604030504040204" pitchFamily="50" charset="-128"/>
              </a:rPr>
              <a:t>3)</a:t>
            </a:r>
            <a:r>
              <a:rPr lang="ja-JP" altLang="en-US" sz="1400" dirty="0" smtClean="0">
                <a:latin typeface="Meiryo UI" panose="020B0604030504040204" pitchFamily="50" charset="-128"/>
                <a:ea typeface="Meiryo UI" panose="020B0604030504040204" pitchFamily="50" charset="-128"/>
              </a:rPr>
              <a:t>運用規則についてです。</a:t>
            </a:r>
            <a:endParaRPr lang="en-US" altLang="ja-JP" sz="1400" dirty="0" smtClean="0">
              <a:latin typeface="Meiryo UI" panose="020B0604030504040204" pitchFamily="50" charset="-128"/>
              <a:ea typeface="Meiryo UI" panose="020B0604030504040204" pitchFamily="50" charset="-128"/>
            </a:endParaRPr>
          </a:p>
          <a:p>
            <a:endParaRPr lang="en-US" altLang="ja-JP" sz="1400" dirty="0" smtClean="0">
              <a:latin typeface="Meiryo UI" panose="020B0604030504040204" pitchFamily="50" charset="-128"/>
              <a:ea typeface="Meiryo UI" panose="020B0604030504040204" pitchFamily="50" charset="-128"/>
            </a:endParaRPr>
          </a:p>
          <a:p>
            <a:r>
              <a:rPr lang="en-US" altLang="ja-JP" sz="1400" dirty="0" smtClean="0">
                <a:latin typeface="Meiryo UI" panose="020B0604030504040204" pitchFamily="50" charset="-128"/>
                <a:ea typeface="Meiryo UI" panose="020B0604030504040204" pitchFamily="50" charset="-128"/>
              </a:rPr>
              <a:t>(1)</a:t>
            </a:r>
            <a:r>
              <a:rPr lang="ja-JP" altLang="en-US" sz="1400" dirty="0" smtClean="0">
                <a:latin typeface="Meiryo UI" panose="020B0604030504040204" pitchFamily="50" charset="-128"/>
                <a:ea typeface="Meiryo UI" panose="020B0604030504040204" pitchFamily="50" charset="-128"/>
              </a:rPr>
              <a:t>に、本規則制定の趣旨を記載しました。</a:t>
            </a:r>
            <a:endParaRPr lang="en-US" altLang="ja-JP" sz="1400" dirty="0" smtClean="0">
              <a:latin typeface="Meiryo UI" panose="020B0604030504040204" pitchFamily="50" charset="-128"/>
              <a:ea typeface="Meiryo UI" panose="020B0604030504040204" pitchFamily="50" charset="-128"/>
            </a:endParaRPr>
          </a:p>
          <a:p>
            <a:endParaRPr lang="en-US" altLang="ja-JP" sz="1400" dirty="0" smtClean="0">
              <a:latin typeface="Meiryo UI" panose="020B0604030504040204" pitchFamily="50" charset="-128"/>
              <a:ea typeface="Meiryo UI" panose="020B0604030504040204" pitchFamily="50" charset="-128"/>
            </a:endParaRPr>
          </a:p>
          <a:p>
            <a:r>
              <a:rPr lang="en-US" altLang="ja-JP" sz="1400" dirty="0" smtClean="0">
                <a:latin typeface="Meiryo UI" panose="020B0604030504040204" pitchFamily="50" charset="-128"/>
                <a:ea typeface="Meiryo UI" panose="020B0604030504040204" pitchFamily="50" charset="-128"/>
              </a:rPr>
              <a:t>(2)</a:t>
            </a:r>
            <a:r>
              <a:rPr lang="ja-JP" altLang="en-US" sz="1400" dirty="0" smtClean="0">
                <a:latin typeface="Meiryo UI" panose="020B0604030504040204" pitchFamily="50" charset="-128"/>
                <a:ea typeface="Meiryo UI" panose="020B0604030504040204" pitchFamily="50" charset="-128"/>
              </a:rPr>
              <a:t>に、新旧の運用規則と項目の比較を行いました。</a:t>
            </a:r>
            <a:endParaRPr lang="en-US" altLang="ja-JP" sz="1400" dirty="0" smtClean="0">
              <a:latin typeface="Meiryo UI" panose="020B0604030504040204" pitchFamily="50" charset="-128"/>
              <a:ea typeface="Meiryo UI" panose="020B0604030504040204" pitchFamily="50" charset="-128"/>
            </a:endParaRPr>
          </a:p>
          <a:p>
            <a:r>
              <a:rPr lang="ja-JP" altLang="en-US" sz="1400" dirty="0" smtClean="0">
                <a:latin typeface="Meiryo UI" panose="020B0604030504040204" pitchFamily="50" charset="-128"/>
                <a:ea typeface="Meiryo UI" panose="020B0604030504040204" pitchFamily="50" charset="-128"/>
              </a:rPr>
              <a:t>変更された箇所が黄色背景赤字で、重要な項目は青枠で囲いをしています。</a:t>
            </a:r>
            <a:endParaRPr lang="en-US" altLang="ja-JP" sz="1400" dirty="0" smtClean="0">
              <a:latin typeface="Meiryo UI" panose="020B0604030504040204" pitchFamily="50" charset="-128"/>
              <a:ea typeface="Meiryo UI" panose="020B0604030504040204" pitchFamily="50" charset="-128"/>
            </a:endParaRPr>
          </a:p>
          <a:p>
            <a:r>
              <a:rPr lang="ja-JP" altLang="en-US" sz="1400" dirty="0" smtClean="0">
                <a:latin typeface="Meiryo UI" panose="020B0604030504040204" pitchFamily="50" charset="-128"/>
                <a:ea typeface="Meiryo UI" panose="020B0604030504040204" pitchFamily="50" charset="-128"/>
              </a:rPr>
              <a:t>なお、項目名が同じでも、内容は最新版に更新を行っております。</a:t>
            </a:r>
            <a:endParaRPr lang="en-US" altLang="ja-JP" sz="1400" dirty="0" smtClean="0">
              <a:latin typeface="Meiryo UI" panose="020B0604030504040204" pitchFamily="50" charset="-128"/>
              <a:ea typeface="Meiryo UI" panose="020B0604030504040204" pitchFamily="50" charset="-128"/>
            </a:endParaRPr>
          </a:p>
          <a:p>
            <a:endParaRPr lang="ja-JP" altLang="ja-JP" sz="1400" dirty="0" smtClean="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5"/>
          </p:nvPr>
        </p:nvSpPr>
        <p:spPr/>
        <p:txBody>
          <a:bodyPr/>
          <a:lstStyle/>
          <a:p>
            <a:fld id="{220BDBAB-BEE6-4B14-A4E7-49372D6E8C38}" type="slidenum">
              <a:rPr kumimoji="1" lang="ja-JP" altLang="en-US" smtClean="0"/>
              <a:t>12</a:t>
            </a:fld>
            <a:endParaRPr kumimoji="1" lang="ja-JP" altLang="en-US"/>
          </a:p>
        </p:txBody>
      </p:sp>
    </p:spTree>
    <p:extLst>
      <p:ext uri="{BB962C8B-B14F-4D97-AF65-F5344CB8AC3E}">
        <p14:creationId xmlns:p14="http://schemas.microsoft.com/office/powerpoint/2010/main" val="6764222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前ページに引き続いて、</a:t>
            </a:r>
            <a:r>
              <a:rPr lang="ja-JP" altLang="en-US" sz="1200" dirty="0" smtClean="0">
                <a:latin typeface="Meiryo UI" panose="020B0604030504040204" pitchFamily="50" charset="-128"/>
                <a:ea typeface="Meiryo UI" panose="020B0604030504040204" pitchFamily="50" charset="-128"/>
              </a:rPr>
              <a:t>新旧の運用規則と項目の比較になります。</a:t>
            </a:r>
            <a:endParaRPr lang="en-US" altLang="ja-JP" sz="1200" dirty="0" smtClean="0">
              <a:latin typeface="Meiryo UI" panose="020B0604030504040204" pitchFamily="50" charset="-128"/>
              <a:ea typeface="Meiryo UI" panose="020B0604030504040204" pitchFamily="50" charset="-128"/>
            </a:endParaRPr>
          </a:p>
          <a:p>
            <a:endParaRPr kumimoji="1" lang="en-US" altLang="ja-JP" sz="1200" dirty="0" smtClean="0">
              <a:latin typeface="Meiryo UI" panose="020B0604030504040204" pitchFamily="50" charset="-128"/>
              <a:ea typeface="Meiryo UI" panose="020B0604030504040204" pitchFamily="50" charset="-128"/>
            </a:endParaRPr>
          </a:p>
          <a:p>
            <a:r>
              <a:rPr kumimoji="1" lang="ja-JP" altLang="en-US" sz="1200" dirty="0" smtClean="0">
                <a:latin typeface="Meiryo UI" panose="020B0604030504040204" pitchFamily="50" charset="-128"/>
                <a:ea typeface="Meiryo UI" panose="020B0604030504040204" pitchFamily="50" charset="-128"/>
              </a:rPr>
              <a:t>この中で、特に重要な「</a:t>
            </a:r>
            <a:r>
              <a:rPr kumimoji="1" lang="en-US" altLang="ja-JP" sz="1200" dirty="0" smtClean="0">
                <a:latin typeface="Meiryo UI" panose="020B0604030504040204" pitchFamily="50" charset="-128"/>
                <a:ea typeface="Meiryo UI" panose="020B0604030504040204" pitchFamily="50" charset="-128"/>
              </a:rPr>
              <a:t>5.3</a:t>
            </a:r>
            <a:r>
              <a:rPr kumimoji="1" lang="ja-JP" altLang="en-US" sz="1200" dirty="0" smtClean="0">
                <a:latin typeface="Meiryo UI" panose="020B0604030504040204" pitchFamily="50" charset="-128"/>
                <a:ea typeface="Meiryo UI" panose="020B0604030504040204" pitchFamily="50" charset="-128"/>
              </a:rPr>
              <a:t> 調査内容の検討」と「</a:t>
            </a:r>
            <a:r>
              <a:rPr kumimoji="1" lang="en-US" altLang="ja-JP" sz="1200" dirty="0" smtClean="0">
                <a:latin typeface="Meiryo UI" panose="020B0604030504040204" pitchFamily="50" charset="-128"/>
                <a:ea typeface="Meiryo UI" panose="020B0604030504040204" pitchFamily="50" charset="-128"/>
              </a:rPr>
              <a:t>8. </a:t>
            </a:r>
            <a:r>
              <a:rPr kumimoji="1" lang="ja-JP" altLang="en-US" sz="1200" dirty="0" smtClean="0">
                <a:latin typeface="Meiryo UI" panose="020B0604030504040204" pitchFamily="50" charset="-128"/>
                <a:ea typeface="Meiryo UI" panose="020B0604030504040204" pitchFamily="50" charset="-128"/>
              </a:rPr>
              <a:t>物質調査に関する問い合わせ」は、次ページで詳細文言を報告します。</a:t>
            </a:r>
            <a:endParaRPr kumimoji="1" lang="ja-JP" altLang="en-US" dirty="0"/>
          </a:p>
        </p:txBody>
      </p:sp>
      <p:sp>
        <p:nvSpPr>
          <p:cNvPr id="4" name="スライド番号プレースホルダー 3"/>
          <p:cNvSpPr>
            <a:spLocks noGrp="1"/>
          </p:cNvSpPr>
          <p:nvPr>
            <p:ph type="sldNum" sz="quarter" idx="10"/>
          </p:nvPr>
        </p:nvSpPr>
        <p:spPr/>
        <p:txBody>
          <a:bodyPr/>
          <a:lstStyle/>
          <a:p>
            <a:fld id="{220BDBAB-BEE6-4B14-A4E7-49372D6E8C38}" type="slidenum">
              <a:rPr kumimoji="1" lang="ja-JP" altLang="en-US" smtClean="0"/>
              <a:t>13</a:t>
            </a:fld>
            <a:endParaRPr kumimoji="1" lang="ja-JP" altLang="en-US"/>
          </a:p>
        </p:txBody>
      </p:sp>
    </p:spTree>
    <p:extLst>
      <p:ext uri="{BB962C8B-B14F-4D97-AF65-F5344CB8AC3E}">
        <p14:creationId xmlns:p14="http://schemas.microsoft.com/office/powerpoint/2010/main" val="9244806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こちらが</a:t>
            </a:r>
            <a:r>
              <a:rPr kumimoji="1" lang="ja-JP" altLang="en-US" sz="1200" dirty="0" smtClean="0">
                <a:latin typeface="Meiryo UI" panose="020B0604030504040204" pitchFamily="50" charset="-128"/>
                <a:ea typeface="Meiryo UI" panose="020B0604030504040204" pitchFamily="50" charset="-128"/>
              </a:rPr>
              <a:t>、特に重要な</a:t>
            </a:r>
            <a:r>
              <a:rPr kumimoji="1" lang="ja-JP" altLang="en-US" sz="1200" b="1" dirty="0" smtClean="0">
                <a:latin typeface="Meiryo UI" panose="020B0604030504040204" pitchFamily="50" charset="-128"/>
                <a:ea typeface="Meiryo UI" panose="020B0604030504040204" pitchFamily="50" charset="-128"/>
              </a:rPr>
              <a:t>「</a:t>
            </a:r>
            <a:r>
              <a:rPr kumimoji="1" lang="en-US" altLang="ja-JP" sz="1200" b="1" dirty="0" smtClean="0">
                <a:latin typeface="Meiryo UI" panose="020B0604030504040204" pitchFamily="50" charset="-128"/>
                <a:ea typeface="Meiryo UI" panose="020B0604030504040204" pitchFamily="50" charset="-128"/>
              </a:rPr>
              <a:t>5.3</a:t>
            </a:r>
            <a:r>
              <a:rPr kumimoji="1" lang="ja-JP" altLang="en-US" sz="1200" b="1" dirty="0" smtClean="0">
                <a:latin typeface="Meiryo UI" panose="020B0604030504040204" pitchFamily="50" charset="-128"/>
                <a:ea typeface="Meiryo UI" panose="020B0604030504040204" pitchFamily="50" charset="-128"/>
              </a:rPr>
              <a:t> 調査内容の検討」</a:t>
            </a:r>
            <a:r>
              <a:rPr kumimoji="1" lang="ja-JP" altLang="en-US" sz="1200" dirty="0" smtClean="0">
                <a:latin typeface="Meiryo UI" panose="020B0604030504040204" pitchFamily="50" charset="-128"/>
                <a:ea typeface="Meiryo UI" panose="020B0604030504040204" pitchFamily="50" charset="-128"/>
              </a:rPr>
              <a:t>と</a:t>
            </a:r>
            <a:r>
              <a:rPr kumimoji="1" lang="ja-JP" altLang="en-US" sz="1200" b="1" dirty="0" smtClean="0">
                <a:latin typeface="Meiryo UI" panose="020B0604030504040204" pitchFamily="50" charset="-128"/>
                <a:ea typeface="Meiryo UI" panose="020B0604030504040204" pitchFamily="50" charset="-128"/>
              </a:rPr>
              <a:t>「</a:t>
            </a:r>
            <a:r>
              <a:rPr kumimoji="1" lang="en-US" altLang="ja-JP" sz="1200" b="1" dirty="0" smtClean="0">
                <a:latin typeface="Meiryo UI" panose="020B0604030504040204" pitchFamily="50" charset="-128"/>
                <a:ea typeface="Meiryo UI" panose="020B0604030504040204" pitchFamily="50" charset="-128"/>
              </a:rPr>
              <a:t>8. </a:t>
            </a:r>
            <a:r>
              <a:rPr kumimoji="1" lang="ja-JP" altLang="en-US" sz="1200" b="1" dirty="0" smtClean="0">
                <a:latin typeface="Meiryo UI" panose="020B0604030504040204" pitchFamily="50" charset="-128"/>
                <a:ea typeface="Meiryo UI" panose="020B0604030504040204" pitchFamily="50" charset="-128"/>
              </a:rPr>
              <a:t>物質調査に関する問い合わせ」</a:t>
            </a:r>
            <a:r>
              <a:rPr kumimoji="1" lang="ja-JP" altLang="en-US" sz="1200" dirty="0" smtClean="0">
                <a:latin typeface="Meiryo UI" panose="020B0604030504040204" pitchFamily="50" charset="-128"/>
                <a:ea typeface="Meiryo UI" panose="020B0604030504040204" pitchFamily="50" charset="-128"/>
              </a:rPr>
              <a:t>となります。</a:t>
            </a:r>
            <a:endParaRPr kumimoji="1" lang="en-US" altLang="ja-JP" sz="1200" dirty="0" smtClean="0">
              <a:latin typeface="Meiryo UI" panose="020B0604030504040204" pitchFamily="50" charset="-128"/>
              <a:ea typeface="Meiryo UI" panose="020B0604030504040204" pitchFamily="50" charset="-128"/>
            </a:endParaRPr>
          </a:p>
          <a:p>
            <a:r>
              <a:rPr kumimoji="1" lang="ja-JP" altLang="en-US" sz="1200" dirty="0" smtClean="0">
                <a:latin typeface="Meiryo UI" panose="020B0604030504040204" pitchFamily="50" charset="-128"/>
                <a:ea typeface="Meiryo UI" panose="020B0604030504040204" pitchFamily="50" charset="-128"/>
              </a:rPr>
              <a:t>調査依頼元の方々については、</a:t>
            </a:r>
            <a:r>
              <a:rPr kumimoji="1" lang="en-US" altLang="ja-JP" sz="1200" dirty="0" smtClean="0">
                <a:latin typeface="Meiryo UI" panose="020B0604030504040204" pitchFamily="50" charset="-128"/>
                <a:ea typeface="Meiryo UI" panose="020B0604030504040204" pitchFamily="50" charset="-128"/>
              </a:rPr>
              <a:t>5.3</a:t>
            </a:r>
            <a:r>
              <a:rPr kumimoji="1" lang="ja-JP" altLang="en-US" sz="1200" dirty="0" smtClean="0">
                <a:latin typeface="Meiryo UI" panose="020B0604030504040204" pitchFamily="50" charset="-128"/>
                <a:ea typeface="Meiryo UI" panose="020B0604030504040204" pitchFamily="50" charset="-128"/>
              </a:rPr>
              <a:t>項に記載されている調査行為は行わないように宜しくお願い致します。</a:t>
            </a:r>
            <a:endParaRPr kumimoji="1" lang="en-US" altLang="ja-JP" sz="1200" dirty="0" smtClean="0">
              <a:latin typeface="Meiryo UI" panose="020B0604030504040204" pitchFamily="50" charset="-128"/>
              <a:ea typeface="Meiryo UI" panose="020B0604030504040204" pitchFamily="50" charset="-128"/>
            </a:endParaRPr>
          </a:p>
          <a:p>
            <a:r>
              <a:rPr kumimoji="1" lang="ja-JP" altLang="en-US" sz="1200" dirty="0" smtClean="0">
                <a:latin typeface="Meiryo UI" panose="020B0604030504040204" pitchFamily="50" charset="-128"/>
                <a:ea typeface="Meiryo UI" panose="020B0604030504040204" pitchFamily="50" charset="-128"/>
              </a:rPr>
              <a:t>また、問合せ先については、</a:t>
            </a:r>
            <a:r>
              <a:rPr kumimoji="1" lang="ja-JP" altLang="en-US" sz="1200" b="1" u="sng" dirty="0" smtClean="0">
                <a:latin typeface="Meiryo UI" panose="020B0604030504040204" pitchFamily="50" charset="-128"/>
                <a:ea typeface="Meiryo UI" panose="020B0604030504040204" pitchFamily="50" charset="-128"/>
              </a:rPr>
              <a:t>必ず調査依頼元</a:t>
            </a:r>
            <a:r>
              <a:rPr kumimoji="1" lang="ja-JP" altLang="en-US" sz="1200" dirty="0" smtClean="0">
                <a:latin typeface="Meiryo UI" panose="020B0604030504040204" pitchFamily="50" charset="-128"/>
                <a:ea typeface="Meiryo UI" panose="020B0604030504040204" pitchFamily="50" charset="-128"/>
              </a:rPr>
              <a:t>にお願い致します。</a:t>
            </a:r>
            <a:endParaRPr kumimoji="1" lang="en-US" altLang="ja-JP" sz="1200" dirty="0" smtClean="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220BDBAB-BEE6-4B14-A4E7-49372D6E8C38}" type="slidenum">
              <a:rPr kumimoji="1" lang="ja-JP" altLang="en-US" smtClean="0"/>
              <a:t>14</a:t>
            </a:fld>
            <a:endParaRPr kumimoji="1" lang="ja-JP" altLang="en-US"/>
          </a:p>
        </p:txBody>
      </p:sp>
    </p:spTree>
    <p:extLst>
      <p:ext uri="{BB962C8B-B14F-4D97-AF65-F5344CB8AC3E}">
        <p14:creationId xmlns:p14="http://schemas.microsoft.com/office/powerpoint/2010/main" val="18891937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各社への試行実施と正式移行のお願いになります。</a:t>
            </a:r>
            <a:endParaRPr kumimoji="1" lang="en-US" altLang="ja-JP" dirty="0" smtClean="0"/>
          </a:p>
          <a:p>
            <a:r>
              <a:rPr kumimoji="1" lang="ja-JP" altLang="en-US" dirty="0" smtClean="0"/>
              <a:t>①、②の変更に伴い、各社社内システム等に変更が必要な場合がございますので、</a:t>
            </a:r>
            <a:endParaRPr kumimoji="1" lang="en-US" altLang="ja-JP" dirty="0" smtClean="0"/>
          </a:p>
          <a:p>
            <a:r>
              <a:rPr kumimoji="1" lang="ja-JP" altLang="en-US" dirty="0" smtClean="0"/>
              <a:t>ご確認をお願い致します。</a:t>
            </a:r>
            <a:endParaRPr kumimoji="1" lang="en-US" altLang="ja-JP" dirty="0" smtClean="0"/>
          </a:p>
          <a:p>
            <a:endParaRPr kumimoji="1" lang="en-US" altLang="ja-JP" dirty="0" smtClean="0"/>
          </a:p>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220BDBAB-BEE6-4B14-A4E7-49372D6E8C38}" type="slidenum">
              <a:rPr kumimoji="1" lang="ja-JP" altLang="en-US" smtClean="0"/>
              <a:t>16</a:t>
            </a:fld>
            <a:endParaRPr kumimoji="1" lang="ja-JP" altLang="en-US"/>
          </a:p>
        </p:txBody>
      </p:sp>
    </p:spTree>
    <p:extLst>
      <p:ext uri="{BB962C8B-B14F-4D97-AF65-F5344CB8AC3E}">
        <p14:creationId xmlns:p14="http://schemas.microsoft.com/office/powerpoint/2010/main" val="38136677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smtClean="0">
                <a:solidFill>
                  <a:schemeClr val="tx1"/>
                </a:solidFill>
                <a:latin typeface="+mj-ea"/>
                <a:ea typeface="+mn-ea"/>
                <a:cs typeface="+mn-cs"/>
              </a:rPr>
              <a:t>各社にて試行・移行対応して頂く際に、</a:t>
            </a:r>
            <a:r>
              <a:rPr kumimoji="1" lang="en-US" altLang="ja-JP" dirty="0" smtClean="0"/>
              <a:t>BSL(</a:t>
            </a:r>
            <a:r>
              <a:rPr kumimoji="1" lang="ja-JP" altLang="en-US" dirty="0" smtClean="0"/>
              <a:t>物質リスト</a:t>
            </a:r>
            <a:r>
              <a:rPr kumimoji="1" lang="en-US" altLang="ja-JP" dirty="0" smtClean="0"/>
              <a:t>)</a:t>
            </a:r>
            <a:r>
              <a:rPr kumimoji="1" lang="ja-JP" altLang="en-US" dirty="0" smtClean="0"/>
              <a:t>の物質名称に誤記等ございましたら、</a:t>
            </a:r>
            <a:endParaRPr kumimoji="1" lang="en-US" altLang="ja-JP" dirty="0" smtClean="0"/>
          </a:p>
          <a:p>
            <a:r>
              <a:rPr kumimoji="1" lang="ja-JP" altLang="en-US" dirty="0" smtClean="0"/>
              <a:t>一報頂きたく、ご協力のほど宜しくお願いいたします。</a:t>
            </a:r>
            <a:endParaRPr kumimoji="1" lang="ja-JP" altLang="en-US" dirty="0"/>
          </a:p>
        </p:txBody>
      </p:sp>
      <p:sp>
        <p:nvSpPr>
          <p:cNvPr id="4" name="スライド番号プレースホルダー 3"/>
          <p:cNvSpPr>
            <a:spLocks noGrp="1"/>
          </p:cNvSpPr>
          <p:nvPr>
            <p:ph type="sldNum" sz="quarter" idx="10"/>
          </p:nvPr>
        </p:nvSpPr>
        <p:spPr/>
        <p:txBody>
          <a:bodyPr/>
          <a:lstStyle/>
          <a:p>
            <a:fld id="{220BDBAB-BEE6-4B14-A4E7-49372D6E8C38}" type="slidenum">
              <a:rPr kumimoji="1" lang="ja-JP" altLang="en-US" smtClean="0"/>
              <a:t>17</a:t>
            </a:fld>
            <a:endParaRPr kumimoji="1" lang="ja-JP" altLang="en-US"/>
          </a:p>
        </p:txBody>
      </p:sp>
    </p:spTree>
    <p:extLst>
      <p:ext uri="{BB962C8B-B14F-4D97-AF65-F5344CB8AC3E}">
        <p14:creationId xmlns:p14="http://schemas.microsoft.com/office/powerpoint/2010/main" val="28411394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JAPIA</a:t>
            </a:r>
            <a:r>
              <a:rPr kumimoji="1" lang="ja-JP" altLang="en-US" dirty="0" smtClean="0"/>
              <a:t>シートは</a:t>
            </a:r>
            <a:r>
              <a:rPr kumimoji="1" lang="en-US" altLang="ja-JP" b="1" dirty="0" smtClean="0"/>
              <a:t>10/1</a:t>
            </a:r>
            <a:r>
              <a:rPr kumimoji="1" lang="ja-JP" altLang="en-US" b="1" dirty="0" smtClean="0"/>
              <a:t>～</a:t>
            </a:r>
            <a:r>
              <a:rPr kumimoji="1" lang="ja-JP" altLang="en-US" dirty="0" smtClean="0"/>
              <a:t>ご使用用ください。</a:t>
            </a:r>
            <a:endParaRPr kumimoji="1" lang="en-US" altLang="ja-JP" dirty="0" smtClean="0"/>
          </a:p>
          <a:p>
            <a:r>
              <a:rPr kumimoji="1" lang="en-US" altLang="ja-JP" dirty="0" smtClean="0"/>
              <a:t>※5/1</a:t>
            </a:r>
            <a:r>
              <a:rPr kumimoji="1" lang="ja-JP" altLang="en-US" dirty="0" smtClean="0"/>
              <a:t> 初版は自社の試行での使用、もしくは</a:t>
            </a:r>
            <a:r>
              <a:rPr kumimoji="1" lang="en-US" altLang="ja-JP" dirty="0" err="1" smtClean="0"/>
              <a:t>BtoB</a:t>
            </a:r>
            <a:r>
              <a:rPr kumimoji="1" lang="ja-JP" altLang="en-US" dirty="0" smtClean="0"/>
              <a:t>で合意の上で試行して頂いても大丈夫です。</a:t>
            </a:r>
            <a:endParaRPr kumimoji="1" lang="ja-JP" altLang="en-US" dirty="0"/>
          </a:p>
        </p:txBody>
      </p:sp>
      <p:sp>
        <p:nvSpPr>
          <p:cNvPr id="4" name="スライド番号プレースホルダー 3"/>
          <p:cNvSpPr>
            <a:spLocks noGrp="1"/>
          </p:cNvSpPr>
          <p:nvPr>
            <p:ph type="sldNum" sz="quarter" idx="10"/>
          </p:nvPr>
        </p:nvSpPr>
        <p:spPr/>
        <p:txBody>
          <a:bodyPr/>
          <a:lstStyle/>
          <a:p>
            <a:fld id="{220BDBAB-BEE6-4B14-A4E7-49372D6E8C38}" type="slidenum">
              <a:rPr kumimoji="1" lang="ja-JP" altLang="en-US" smtClean="0"/>
              <a:t>18</a:t>
            </a:fld>
            <a:endParaRPr kumimoji="1" lang="ja-JP" altLang="en-US"/>
          </a:p>
        </p:txBody>
      </p:sp>
    </p:spTree>
    <p:extLst>
      <p:ext uri="{BB962C8B-B14F-4D97-AF65-F5344CB8AC3E}">
        <p14:creationId xmlns:p14="http://schemas.microsoft.com/office/powerpoint/2010/main" val="32363670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sz="1200" b="0" dirty="0" smtClean="0">
                <a:solidFill>
                  <a:srgbClr val="FF0000"/>
                </a:solidFill>
                <a:latin typeface="+mn-ea"/>
              </a:rPr>
              <a:t>JAPIA</a:t>
            </a:r>
            <a:r>
              <a:rPr lang="ja-JP" altLang="en-US" sz="1200" b="0" dirty="0" smtClean="0">
                <a:solidFill>
                  <a:srgbClr val="FF0000"/>
                </a:solidFill>
                <a:latin typeface="+mn-ea"/>
              </a:rPr>
              <a:t>シート発行に伴う再調査については、</a:t>
            </a:r>
            <a:r>
              <a:rPr lang="ja-JP" altLang="en-US" sz="1200" b="1" u="sng" dirty="0" smtClean="0">
                <a:solidFill>
                  <a:srgbClr val="FF0000"/>
                </a:solidFill>
                <a:latin typeface="+mn-ea"/>
              </a:rPr>
              <a:t>禁止</a:t>
            </a:r>
            <a:r>
              <a:rPr lang="ja-JP" altLang="en-US" sz="1200" b="0" dirty="0" smtClean="0">
                <a:solidFill>
                  <a:srgbClr val="FF0000"/>
                </a:solidFill>
                <a:latin typeface="+mn-ea"/>
              </a:rPr>
              <a:t>しておりますので、</a:t>
            </a:r>
            <a:endParaRPr lang="en-US" altLang="ja-JP" sz="1200" b="0" dirty="0" smtClean="0">
              <a:solidFill>
                <a:srgbClr val="FF0000"/>
              </a:solidFill>
              <a:latin typeface="+mn-ea"/>
            </a:endParaRPr>
          </a:p>
          <a:p>
            <a:r>
              <a:rPr kumimoji="1" lang="ja-JP" altLang="en-US" sz="1200" b="0" dirty="0" smtClean="0">
                <a:solidFill>
                  <a:srgbClr val="FF0000"/>
                </a:solidFill>
                <a:latin typeface="+mn-ea"/>
              </a:rPr>
              <a:t>ご協力のほど宜しくお願いいたします。</a:t>
            </a:r>
            <a:endParaRPr kumimoji="1" lang="ja-JP" altLang="en-US" b="0" dirty="0"/>
          </a:p>
        </p:txBody>
      </p:sp>
      <p:sp>
        <p:nvSpPr>
          <p:cNvPr id="4" name="スライド番号プレースホルダー 3"/>
          <p:cNvSpPr>
            <a:spLocks noGrp="1"/>
          </p:cNvSpPr>
          <p:nvPr>
            <p:ph type="sldNum" sz="quarter" idx="10"/>
          </p:nvPr>
        </p:nvSpPr>
        <p:spPr/>
        <p:txBody>
          <a:bodyPr/>
          <a:lstStyle/>
          <a:p>
            <a:fld id="{220BDBAB-BEE6-4B14-A4E7-49372D6E8C38}" type="slidenum">
              <a:rPr kumimoji="1" lang="ja-JP" altLang="en-US" smtClean="0"/>
              <a:t>19</a:t>
            </a:fld>
            <a:endParaRPr kumimoji="1" lang="ja-JP" altLang="en-US"/>
          </a:p>
        </p:txBody>
      </p:sp>
    </p:spTree>
    <p:extLst>
      <p:ext uri="{BB962C8B-B14F-4D97-AF65-F5344CB8AC3E}">
        <p14:creationId xmlns:p14="http://schemas.microsoft.com/office/powerpoint/2010/main" val="36724377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kern="1200" dirty="0" smtClean="0">
                <a:solidFill>
                  <a:schemeClr val="tx1"/>
                </a:solidFill>
                <a:effectLst/>
                <a:latin typeface="+mn-lt"/>
                <a:ea typeface="+mn-ea"/>
                <a:cs typeface="+mn-cs"/>
              </a:rPr>
              <a:t>JAPIA</a:t>
            </a:r>
            <a:r>
              <a:rPr kumimoji="1" lang="ja-JP" altLang="en-US" sz="1200" kern="1200" dirty="0" smtClean="0">
                <a:solidFill>
                  <a:schemeClr val="tx1"/>
                </a:solidFill>
                <a:effectLst/>
                <a:latin typeface="+mn-lt"/>
                <a:ea typeface="+mn-ea"/>
                <a:cs typeface="+mn-cs"/>
              </a:rPr>
              <a:t>シート以降に伴い窓口をご用意しておりますので、</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問合せの際には、ご活用ください。</a:t>
            </a:r>
            <a:endParaRPr kumimoji="1" lang="ja-JP" altLang="ja-JP" sz="1200"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220BDBAB-BEE6-4B14-A4E7-49372D6E8C38}" type="slidenum">
              <a:rPr kumimoji="1" lang="ja-JP" altLang="en-US" smtClean="0"/>
              <a:t>20</a:t>
            </a:fld>
            <a:endParaRPr kumimoji="1" lang="ja-JP" altLang="en-US"/>
          </a:p>
        </p:txBody>
      </p:sp>
    </p:spTree>
    <p:extLst>
      <p:ext uri="{BB962C8B-B14F-4D97-AF65-F5344CB8AC3E}">
        <p14:creationId xmlns:p14="http://schemas.microsoft.com/office/powerpoint/2010/main" val="14683192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kern="1200" dirty="0" smtClean="0">
                <a:solidFill>
                  <a:schemeClr val="tx1"/>
                </a:solidFill>
                <a:effectLst/>
                <a:latin typeface="+mn-lt"/>
                <a:ea typeface="+mn-ea"/>
                <a:cs typeface="+mn-cs"/>
              </a:rPr>
              <a:t>JAPIA</a:t>
            </a:r>
            <a:r>
              <a:rPr kumimoji="1" lang="ja-JP" altLang="en-US" sz="1200" kern="1200" dirty="0" smtClean="0">
                <a:solidFill>
                  <a:schemeClr val="tx1"/>
                </a:solidFill>
                <a:effectLst/>
                <a:latin typeface="+mn-lt"/>
                <a:ea typeface="+mn-ea"/>
                <a:cs typeface="+mn-cs"/>
              </a:rPr>
              <a:t>のホームページにも同様の窓口を掲載しておりますので、</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問合せの際には、ご活用ください。</a:t>
            </a:r>
            <a:endParaRPr kumimoji="1" lang="ja-JP" altLang="ja-JP" sz="1200"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220BDBAB-BEE6-4B14-A4E7-49372D6E8C38}" type="slidenum">
              <a:rPr kumimoji="1" lang="ja-JP" altLang="en-US" smtClean="0"/>
              <a:t>21</a:t>
            </a:fld>
            <a:endParaRPr kumimoji="1" lang="ja-JP" altLang="en-US"/>
          </a:p>
        </p:txBody>
      </p:sp>
    </p:spTree>
    <p:extLst>
      <p:ext uri="{BB962C8B-B14F-4D97-AF65-F5344CB8AC3E}">
        <p14:creationId xmlns:p14="http://schemas.microsoft.com/office/powerpoint/2010/main" val="11848010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smtClean="0"/>
          </a:p>
        </p:txBody>
      </p:sp>
      <p:sp>
        <p:nvSpPr>
          <p:cNvPr id="4" name="スライド番号プレースホルダー 3"/>
          <p:cNvSpPr>
            <a:spLocks noGrp="1"/>
          </p:cNvSpPr>
          <p:nvPr>
            <p:ph type="sldNum" sz="quarter" idx="10"/>
          </p:nvPr>
        </p:nvSpPr>
        <p:spPr/>
        <p:txBody>
          <a:bodyPr/>
          <a:lstStyle/>
          <a:p>
            <a:fld id="{220BDBAB-BEE6-4B14-A4E7-49372D6E8C38}" type="slidenum">
              <a:rPr kumimoji="1" lang="ja-JP" altLang="en-US" smtClean="0"/>
              <a:t>1</a:t>
            </a:fld>
            <a:endParaRPr kumimoji="1" lang="ja-JP" altLang="en-US"/>
          </a:p>
        </p:txBody>
      </p:sp>
    </p:spTree>
    <p:extLst>
      <p:ext uri="{BB962C8B-B14F-4D97-AF65-F5344CB8AC3E}">
        <p14:creationId xmlns:p14="http://schemas.microsoft.com/office/powerpoint/2010/main" val="22584141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20BDBAB-BEE6-4B14-A4E7-49372D6E8C38}" type="slidenum">
              <a:rPr kumimoji="1" lang="ja-JP" altLang="en-US" smtClean="0"/>
              <a:t>22</a:t>
            </a:fld>
            <a:endParaRPr kumimoji="1" lang="ja-JP" altLang="en-US"/>
          </a:p>
        </p:txBody>
      </p:sp>
    </p:spTree>
    <p:extLst>
      <p:ext uri="{BB962C8B-B14F-4D97-AF65-F5344CB8AC3E}">
        <p14:creationId xmlns:p14="http://schemas.microsoft.com/office/powerpoint/2010/main" val="12498451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28600" indent="-228600">
              <a:buAutoNum type="arabicParenBoth"/>
            </a:pPr>
            <a:r>
              <a:rPr lang="ja-JP" altLang="en-US" sz="1000" b="0" dirty="0" smtClean="0">
                <a:solidFill>
                  <a:schemeClr val="tx1"/>
                </a:solidFill>
                <a:latin typeface="+mn-ea"/>
              </a:rPr>
              <a:t>日本自動車メーカーの方針</a:t>
            </a:r>
            <a:r>
              <a:rPr lang="en-US" altLang="ja-JP" sz="1000" b="0" dirty="0" smtClean="0">
                <a:solidFill>
                  <a:schemeClr val="tx1"/>
                </a:solidFill>
                <a:latin typeface="+mn-ea"/>
              </a:rPr>
              <a:t/>
            </a:r>
            <a:br>
              <a:rPr lang="en-US" altLang="ja-JP" sz="1000" b="0" dirty="0" smtClean="0">
                <a:solidFill>
                  <a:schemeClr val="tx1"/>
                </a:solidFill>
                <a:latin typeface="+mn-ea"/>
              </a:rPr>
            </a:br>
            <a:r>
              <a:rPr lang="ja-JP" altLang="en-US" sz="1000" b="0" dirty="0" smtClean="0">
                <a:solidFill>
                  <a:schemeClr val="tx1"/>
                </a:solidFill>
                <a:latin typeface="+mn-ea"/>
              </a:rPr>
              <a:t>自動車メーカーの</a:t>
            </a:r>
            <a:r>
              <a:rPr lang="en-US" altLang="ja-JP" sz="1000" b="0" dirty="0" smtClean="0">
                <a:solidFill>
                  <a:schemeClr val="tx1"/>
                </a:solidFill>
                <a:latin typeface="+mn-ea"/>
              </a:rPr>
              <a:t>JAMA</a:t>
            </a:r>
            <a:r>
              <a:rPr lang="ja-JP" altLang="en-US" sz="1000" b="0" dirty="0" smtClean="0">
                <a:solidFill>
                  <a:schemeClr val="tx1"/>
                </a:solidFill>
                <a:latin typeface="+mn-ea"/>
              </a:rPr>
              <a:t>シート利用は</a:t>
            </a:r>
            <a:r>
              <a:rPr lang="en-US" altLang="ja-JP" sz="1000" b="0" dirty="0" smtClean="0">
                <a:solidFill>
                  <a:schemeClr val="tx1"/>
                </a:solidFill>
                <a:latin typeface="+mn-ea"/>
              </a:rPr>
              <a:t>2020</a:t>
            </a:r>
            <a:r>
              <a:rPr lang="ja-JP" altLang="en-US" sz="1000" b="0" dirty="0" smtClean="0">
                <a:solidFill>
                  <a:schemeClr val="tx1"/>
                </a:solidFill>
                <a:latin typeface="+mn-ea"/>
              </a:rPr>
              <a:t>年</a:t>
            </a:r>
            <a:r>
              <a:rPr lang="en-US" altLang="ja-JP" sz="1000" b="0" dirty="0" smtClean="0">
                <a:solidFill>
                  <a:schemeClr val="tx1"/>
                </a:solidFill>
                <a:latin typeface="+mn-ea"/>
              </a:rPr>
              <a:t>3</a:t>
            </a:r>
            <a:r>
              <a:rPr lang="ja-JP" altLang="en-US" sz="1000" b="0" dirty="0" smtClean="0">
                <a:solidFill>
                  <a:schemeClr val="tx1"/>
                </a:solidFill>
                <a:latin typeface="+mn-ea"/>
              </a:rPr>
              <a:t>月末までとする。ただし、サプライヤーの</a:t>
            </a:r>
            <a:r>
              <a:rPr lang="en-US" altLang="ja-JP" sz="1000" b="0" dirty="0" smtClean="0">
                <a:solidFill>
                  <a:schemeClr val="tx1"/>
                </a:solidFill>
                <a:latin typeface="+mn-ea"/>
              </a:rPr>
              <a:t>JAMA</a:t>
            </a:r>
            <a:r>
              <a:rPr lang="ja-JP" altLang="en-US" sz="1000" b="0" dirty="0" smtClean="0">
                <a:solidFill>
                  <a:schemeClr val="tx1"/>
                </a:solidFill>
                <a:latin typeface="+mn-ea"/>
              </a:rPr>
              <a:t>シート利用は妨げない。</a:t>
            </a:r>
            <a:endParaRPr lang="en-US" altLang="ja-JP" sz="1000" b="0" dirty="0" smtClean="0">
              <a:solidFill>
                <a:schemeClr val="tx1"/>
              </a:solidFill>
              <a:latin typeface="+mn-ea"/>
            </a:endParaRPr>
          </a:p>
          <a:p>
            <a:pPr marL="228600" indent="-228600">
              <a:buAutoNum type="arabicParenBoth"/>
            </a:pPr>
            <a:r>
              <a:rPr lang="ja-JP" altLang="en-US" sz="1000" b="0" dirty="0" smtClean="0">
                <a:solidFill>
                  <a:schemeClr val="tx1"/>
                </a:solidFill>
                <a:latin typeface="+mn-ea"/>
              </a:rPr>
              <a:t>日本の自動車サプライチェーンでは</a:t>
            </a:r>
            <a:r>
              <a:rPr lang="en-US" altLang="ja-JP" sz="1000" b="0" dirty="0" smtClean="0">
                <a:solidFill>
                  <a:schemeClr val="tx1"/>
                </a:solidFill>
                <a:latin typeface="+mn-ea"/>
              </a:rPr>
              <a:t>JAMA</a:t>
            </a:r>
            <a:r>
              <a:rPr lang="ja-JP" altLang="en-US" sz="1000" b="0" dirty="0" smtClean="0">
                <a:solidFill>
                  <a:schemeClr val="tx1"/>
                </a:solidFill>
                <a:latin typeface="+mn-ea"/>
              </a:rPr>
              <a:t>シートを利用した物質調査が定着している</a:t>
            </a:r>
            <a:endParaRPr lang="en-US" altLang="ja-JP" sz="1000" b="0" dirty="0" smtClean="0">
              <a:solidFill>
                <a:schemeClr val="tx1"/>
              </a:solidFill>
              <a:latin typeface="+mn-ea"/>
            </a:endParaRPr>
          </a:p>
          <a:p>
            <a:pPr marL="228600" indent="-228600">
              <a:buAutoNum type="arabicParenBoth"/>
            </a:pPr>
            <a:r>
              <a:rPr lang="ja-JP" altLang="en-US" sz="1000" b="0" dirty="0" smtClean="0">
                <a:solidFill>
                  <a:schemeClr val="tx1"/>
                </a:solidFill>
                <a:latin typeface="+mn-ea"/>
              </a:rPr>
              <a:t>上記</a:t>
            </a:r>
            <a:r>
              <a:rPr lang="en-US" altLang="ja-JP" sz="1000" b="0" dirty="0" smtClean="0">
                <a:solidFill>
                  <a:schemeClr val="tx1"/>
                </a:solidFill>
                <a:latin typeface="+mn-ea"/>
              </a:rPr>
              <a:t>(2)</a:t>
            </a:r>
            <a:r>
              <a:rPr lang="ja-JP" altLang="en-US" sz="1000" b="0" dirty="0" smtClean="0">
                <a:solidFill>
                  <a:schemeClr val="tx1"/>
                </a:solidFill>
                <a:latin typeface="+mn-ea"/>
              </a:rPr>
              <a:t>の事情を鑑み、サプライチェーンの物質調査が混乱しないように、</a:t>
            </a:r>
            <a:r>
              <a:rPr lang="ja-JP" altLang="en-US" sz="1000" b="1" dirty="0" smtClean="0">
                <a:solidFill>
                  <a:schemeClr val="tx1"/>
                </a:solidFill>
                <a:latin typeface="+mn-ea"/>
              </a:rPr>
              <a:t>今後も</a:t>
            </a:r>
            <a:r>
              <a:rPr lang="en-US" altLang="ja-JP" sz="1000" b="1" dirty="0" smtClean="0">
                <a:solidFill>
                  <a:schemeClr val="tx1"/>
                </a:solidFill>
                <a:latin typeface="+mn-ea"/>
              </a:rPr>
              <a:t>JAMA</a:t>
            </a:r>
            <a:r>
              <a:rPr lang="ja-JP" altLang="en-US" sz="1000" b="1" dirty="0" smtClean="0">
                <a:solidFill>
                  <a:schemeClr val="tx1"/>
                </a:solidFill>
                <a:latin typeface="+mn-ea"/>
              </a:rPr>
              <a:t>シートの物質調査機能と、調査運用を維持していく</a:t>
            </a:r>
            <a:endParaRPr lang="en-US" altLang="ja-JP" sz="1000" b="1" dirty="0" smtClean="0">
              <a:solidFill>
                <a:schemeClr val="tx1"/>
              </a:solidFill>
              <a:latin typeface="+mn-ea"/>
            </a:endParaRPr>
          </a:p>
        </p:txBody>
      </p:sp>
      <p:sp>
        <p:nvSpPr>
          <p:cNvPr id="4" name="スライド番号プレースホルダー 3"/>
          <p:cNvSpPr>
            <a:spLocks noGrp="1"/>
          </p:cNvSpPr>
          <p:nvPr>
            <p:ph type="sldNum" sz="quarter" idx="10"/>
          </p:nvPr>
        </p:nvSpPr>
        <p:spPr/>
        <p:txBody>
          <a:bodyPr/>
          <a:lstStyle/>
          <a:p>
            <a:fld id="{220BDBAB-BEE6-4B14-A4E7-49372D6E8C38}" type="slidenum">
              <a:rPr kumimoji="1" lang="ja-JP" altLang="en-US" smtClean="0"/>
              <a:t>3</a:t>
            </a:fld>
            <a:endParaRPr kumimoji="1" lang="ja-JP" altLang="en-US"/>
          </a:p>
        </p:txBody>
      </p:sp>
    </p:spTree>
    <p:extLst>
      <p:ext uri="{BB962C8B-B14F-4D97-AF65-F5344CB8AC3E}">
        <p14:creationId xmlns:p14="http://schemas.microsoft.com/office/powerpoint/2010/main" val="1055973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000" b="0" dirty="0" smtClean="0">
                <a:solidFill>
                  <a:schemeClr val="tx1"/>
                </a:solidFill>
                <a:latin typeface="+mn-ea"/>
              </a:rPr>
              <a:t>現在の</a:t>
            </a:r>
            <a:r>
              <a:rPr lang="en-US" altLang="ja-JP" sz="1000" b="0" dirty="0" smtClean="0">
                <a:solidFill>
                  <a:schemeClr val="tx1"/>
                </a:solidFill>
                <a:latin typeface="+mn-ea"/>
              </a:rPr>
              <a:t>JAMA</a:t>
            </a:r>
            <a:r>
              <a:rPr lang="ja-JP" altLang="en-US" sz="1000" b="0" dirty="0" smtClean="0">
                <a:solidFill>
                  <a:schemeClr val="tx1"/>
                </a:solidFill>
                <a:latin typeface="+mn-ea"/>
              </a:rPr>
              <a:t>シートの機能と運用を引継ぐ調査ツールの名称は、「</a:t>
            </a:r>
            <a:r>
              <a:rPr lang="en-US" altLang="ja-JP" sz="1000" b="0" dirty="0" smtClean="0">
                <a:solidFill>
                  <a:schemeClr val="tx1"/>
                </a:solidFill>
                <a:latin typeface="+mn-ea"/>
              </a:rPr>
              <a:t>JAPIA</a:t>
            </a:r>
            <a:r>
              <a:rPr lang="ja-JP" altLang="en-US" sz="1000" b="0" dirty="0" smtClean="0">
                <a:solidFill>
                  <a:schemeClr val="tx1"/>
                </a:solidFill>
                <a:latin typeface="+mn-ea"/>
              </a:rPr>
              <a:t>統一データシート（通称：</a:t>
            </a:r>
            <a:r>
              <a:rPr lang="en-US" altLang="ja-JP" sz="1000" b="0" dirty="0" smtClean="0">
                <a:solidFill>
                  <a:schemeClr val="tx1"/>
                </a:solidFill>
                <a:latin typeface="+mn-ea"/>
              </a:rPr>
              <a:t>JAPIA</a:t>
            </a:r>
            <a:r>
              <a:rPr lang="ja-JP" altLang="en-US" sz="1000" b="0" dirty="0" smtClean="0">
                <a:solidFill>
                  <a:schemeClr val="tx1"/>
                </a:solidFill>
                <a:latin typeface="+mn-ea"/>
              </a:rPr>
              <a:t>シート）」です。</a:t>
            </a:r>
            <a:endParaRPr lang="en-US" altLang="ja-JP" sz="1000" b="0" dirty="0" smtClean="0">
              <a:solidFill>
                <a:schemeClr val="tx1"/>
              </a:solidFill>
              <a:latin typeface="+mn-ea"/>
            </a:endParaRPr>
          </a:p>
          <a:p>
            <a:endParaRPr lang="en-US" altLang="ja-JP" sz="1000" b="0" dirty="0" smtClean="0">
              <a:solidFill>
                <a:schemeClr val="tx1"/>
              </a:solidFill>
              <a:latin typeface="+mn-ea"/>
            </a:endParaRPr>
          </a:p>
          <a:p>
            <a:r>
              <a:rPr lang="ja-JP" altLang="en-US" sz="1000" b="0" dirty="0" smtClean="0">
                <a:solidFill>
                  <a:schemeClr val="tx1"/>
                </a:solidFill>
                <a:latin typeface="+mn-ea"/>
              </a:rPr>
              <a:t>＜調査ツール名称変更の考え方＞</a:t>
            </a:r>
            <a:endParaRPr lang="en-US" altLang="ja-JP" sz="1000" b="0" dirty="0" smtClean="0">
              <a:solidFill>
                <a:schemeClr val="tx1"/>
              </a:solidFill>
              <a:latin typeface="+mn-ea"/>
            </a:endParaRPr>
          </a:p>
          <a:p>
            <a:r>
              <a:rPr lang="ja-JP" altLang="en-US" sz="1000" b="0" dirty="0" smtClean="0">
                <a:solidFill>
                  <a:schemeClr val="tx1"/>
                </a:solidFill>
                <a:latin typeface="+mn-ea"/>
              </a:rPr>
              <a:t>日本自動車メーカーの利用が終了したため、名称を変更します。</a:t>
            </a:r>
            <a:endParaRPr lang="en-US" altLang="ja-JP" sz="1000" b="0" dirty="0" smtClean="0">
              <a:solidFill>
                <a:schemeClr val="tx1"/>
              </a:solidFill>
              <a:latin typeface="+mn-ea"/>
            </a:endParaRPr>
          </a:p>
          <a:p>
            <a:r>
              <a:rPr lang="ja-JP" altLang="en-US" sz="1000" b="0" dirty="0" smtClean="0">
                <a:solidFill>
                  <a:schemeClr val="tx1"/>
                </a:solidFill>
                <a:latin typeface="+mn-ea"/>
              </a:rPr>
              <a:t>しかし、現状「</a:t>
            </a:r>
            <a:r>
              <a:rPr lang="en-US" altLang="ja-JP" sz="1000" b="0" dirty="0" smtClean="0">
                <a:solidFill>
                  <a:schemeClr val="tx1"/>
                </a:solidFill>
                <a:latin typeface="+mn-ea"/>
              </a:rPr>
              <a:t>JAMA</a:t>
            </a:r>
            <a:r>
              <a:rPr lang="ja-JP" altLang="en-US" sz="1000" b="0" dirty="0" smtClean="0">
                <a:solidFill>
                  <a:schemeClr val="tx1"/>
                </a:solidFill>
                <a:latin typeface="+mn-ea"/>
              </a:rPr>
              <a:t>シート」という名称が広く認知されており、従来の名称から全く異なると物質調査の現場で混乱が生じる懸念があります。</a:t>
            </a:r>
            <a:endParaRPr lang="en-US" altLang="ja-JP" sz="1000" b="0" dirty="0" smtClean="0">
              <a:solidFill>
                <a:schemeClr val="tx1"/>
              </a:solidFill>
              <a:latin typeface="+mn-ea"/>
            </a:endParaRPr>
          </a:p>
          <a:p>
            <a:r>
              <a:rPr lang="ja-JP" altLang="en-US" sz="1000" b="0" dirty="0" smtClean="0">
                <a:solidFill>
                  <a:schemeClr val="tx1"/>
                </a:solidFill>
                <a:latin typeface="+mn-ea"/>
              </a:rPr>
              <a:t>そのため、</a:t>
            </a:r>
            <a:r>
              <a:rPr lang="en-US" altLang="ja-JP" sz="1000" b="0" dirty="0" smtClean="0">
                <a:solidFill>
                  <a:schemeClr val="tx1"/>
                </a:solidFill>
                <a:latin typeface="+mn-ea"/>
              </a:rPr>
              <a:t>JAMA/JAPIA</a:t>
            </a:r>
            <a:r>
              <a:rPr lang="ja-JP" altLang="en-US" sz="1000" b="0" dirty="0" smtClean="0">
                <a:solidFill>
                  <a:schemeClr val="tx1"/>
                </a:solidFill>
                <a:latin typeface="+mn-ea"/>
              </a:rPr>
              <a:t>統一データシートから「</a:t>
            </a:r>
            <a:r>
              <a:rPr lang="en-US" altLang="ja-JP" sz="1000" b="0" dirty="0" smtClean="0">
                <a:solidFill>
                  <a:schemeClr val="tx1"/>
                </a:solidFill>
                <a:latin typeface="+mn-ea"/>
              </a:rPr>
              <a:t>JAMA</a:t>
            </a:r>
            <a:r>
              <a:rPr lang="ja-JP" altLang="en-US" sz="1000" b="0" dirty="0" smtClean="0">
                <a:solidFill>
                  <a:schemeClr val="tx1"/>
                </a:solidFill>
                <a:latin typeface="+mn-ea"/>
              </a:rPr>
              <a:t>」を削除するだけに留め、物質調査の現場で現在の</a:t>
            </a:r>
            <a:r>
              <a:rPr lang="en-US" altLang="ja-JP" sz="1000" b="0" dirty="0" smtClean="0">
                <a:solidFill>
                  <a:schemeClr val="tx1"/>
                </a:solidFill>
                <a:latin typeface="+mn-ea"/>
              </a:rPr>
              <a:t>JAMA</a:t>
            </a:r>
            <a:r>
              <a:rPr lang="ja-JP" altLang="en-US" sz="1000" b="0" dirty="0" smtClean="0">
                <a:solidFill>
                  <a:schemeClr val="tx1"/>
                </a:solidFill>
                <a:latin typeface="+mn-ea"/>
              </a:rPr>
              <a:t>シートと別の調査ツールと思われないようにしました。</a:t>
            </a:r>
            <a:endParaRPr lang="en-US" altLang="ja-JP" sz="1000" b="0" dirty="0" smtClean="0">
              <a:solidFill>
                <a:schemeClr val="tx1"/>
              </a:solidFill>
              <a:latin typeface="+mn-ea"/>
            </a:endParaRPr>
          </a:p>
        </p:txBody>
      </p:sp>
      <p:sp>
        <p:nvSpPr>
          <p:cNvPr id="4" name="スライド番号プレースホルダー 3"/>
          <p:cNvSpPr>
            <a:spLocks noGrp="1"/>
          </p:cNvSpPr>
          <p:nvPr>
            <p:ph type="sldNum" sz="quarter" idx="10"/>
          </p:nvPr>
        </p:nvSpPr>
        <p:spPr/>
        <p:txBody>
          <a:bodyPr/>
          <a:lstStyle/>
          <a:p>
            <a:fld id="{220BDBAB-BEE6-4B14-A4E7-49372D6E8C38}" type="slidenum">
              <a:rPr kumimoji="1" lang="ja-JP" altLang="en-US" smtClean="0"/>
              <a:t>4</a:t>
            </a:fld>
            <a:endParaRPr kumimoji="1" lang="ja-JP" altLang="en-US"/>
          </a:p>
        </p:txBody>
      </p:sp>
    </p:spTree>
    <p:extLst>
      <p:ext uri="{BB962C8B-B14F-4D97-AF65-F5344CB8AC3E}">
        <p14:creationId xmlns:p14="http://schemas.microsoft.com/office/powerpoint/2010/main" val="3177840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000" b="0" dirty="0" smtClean="0">
                <a:solidFill>
                  <a:schemeClr val="tx1"/>
                </a:solidFill>
                <a:latin typeface="+mn-ea"/>
              </a:rPr>
              <a:t>現状の</a:t>
            </a:r>
            <a:r>
              <a:rPr lang="en-US" altLang="ja-JP" sz="1000" b="0" dirty="0" smtClean="0">
                <a:solidFill>
                  <a:schemeClr val="tx1"/>
                </a:solidFill>
                <a:latin typeface="+mn-ea"/>
              </a:rPr>
              <a:t>JAMA</a:t>
            </a:r>
            <a:r>
              <a:rPr lang="ja-JP" altLang="en-US" sz="1000" b="0" dirty="0" smtClean="0">
                <a:solidFill>
                  <a:schemeClr val="tx1"/>
                </a:solidFill>
                <a:latin typeface="+mn-ea"/>
              </a:rPr>
              <a:t>シートは、自動車業界だけでなく建設機械・産業車両・農業機械のサプライチェーンにも定着している。</a:t>
            </a:r>
            <a:endParaRPr lang="en-US" altLang="ja-JP" sz="1000" b="0" dirty="0" smtClean="0">
              <a:solidFill>
                <a:schemeClr val="tx1"/>
              </a:solidFill>
              <a:latin typeface="+mn-ea"/>
            </a:endParaRPr>
          </a:p>
          <a:p>
            <a:r>
              <a:rPr lang="ja-JP" altLang="en-US" sz="1000" b="0" dirty="0" smtClean="0">
                <a:solidFill>
                  <a:schemeClr val="tx1"/>
                </a:solidFill>
                <a:latin typeface="+mn-ea"/>
              </a:rPr>
              <a:t>そのため、今後の</a:t>
            </a:r>
            <a:r>
              <a:rPr lang="en-US" altLang="ja-JP" sz="1000" b="0" dirty="0" smtClean="0">
                <a:solidFill>
                  <a:schemeClr val="tx1"/>
                </a:solidFill>
                <a:latin typeface="+mn-ea"/>
              </a:rPr>
              <a:t>JAPIA</a:t>
            </a:r>
            <a:r>
              <a:rPr lang="ja-JP" altLang="en-US" sz="1000" b="0" dirty="0" smtClean="0">
                <a:solidFill>
                  <a:schemeClr val="tx1"/>
                </a:solidFill>
                <a:latin typeface="+mn-ea"/>
              </a:rPr>
              <a:t>シートは、これらの業会と協力して「</a:t>
            </a:r>
            <a:r>
              <a:rPr lang="en-US" altLang="ja-JP" sz="1000" b="0" dirty="0" smtClean="0">
                <a:solidFill>
                  <a:schemeClr val="tx1"/>
                </a:solidFill>
                <a:latin typeface="+mn-ea"/>
              </a:rPr>
              <a:t>JAPIA</a:t>
            </a:r>
            <a:r>
              <a:rPr lang="ja-JP" altLang="en-US" sz="1000" b="0" dirty="0" smtClean="0">
                <a:solidFill>
                  <a:schemeClr val="tx1"/>
                </a:solidFill>
                <a:latin typeface="+mn-ea"/>
              </a:rPr>
              <a:t>シート連絡会」として、調査機能と調査運用を維持していく。</a:t>
            </a:r>
            <a:endParaRPr lang="en-US" altLang="ja-JP" sz="1000" b="0" dirty="0" smtClean="0">
              <a:solidFill>
                <a:schemeClr val="tx1"/>
              </a:solidFill>
              <a:latin typeface="+mn-ea"/>
            </a:endParaRPr>
          </a:p>
        </p:txBody>
      </p:sp>
      <p:sp>
        <p:nvSpPr>
          <p:cNvPr id="4" name="スライド番号プレースホルダー 3"/>
          <p:cNvSpPr>
            <a:spLocks noGrp="1"/>
          </p:cNvSpPr>
          <p:nvPr>
            <p:ph type="sldNum" sz="quarter" idx="10"/>
          </p:nvPr>
        </p:nvSpPr>
        <p:spPr/>
        <p:txBody>
          <a:bodyPr/>
          <a:lstStyle/>
          <a:p>
            <a:fld id="{220BDBAB-BEE6-4B14-A4E7-49372D6E8C38}" type="slidenum">
              <a:rPr kumimoji="1" lang="ja-JP" altLang="en-US" smtClean="0"/>
              <a:t>5</a:t>
            </a:fld>
            <a:endParaRPr kumimoji="1" lang="ja-JP" altLang="en-US"/>
          </a:p>
        </p:txBody>
      </p:sp>
    </p:spTree>
    <p:extLst>
      <p:ext uri="{BB962C8B-B14F-4D97-AF65-F5344CB8AC3E}">
        <p14:creationId xmlns:p14="http://schemas.microsoft.com/office/powerpoint/2010/main" val="2638938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JAMA</a:t>
            </a:r>
            <a:r>
              <a:rPr kumimoji="1" lang="ja-JP" altLang="en-US" dirty="0" smtClean="0"/>
              <a:t>シート ⇒ </a:t>
            </a:r>
            <a:r>
              <a:rPr kumimoji="1" lang="en-US" altLang="ja-JP" dirty="0" smtClean="0"/>
              <a:t>JAPIA</a:t>
            </a:r>
            <a:r>
              <a:rPr kumimoji="1" lang="ja-JP" altLang="en-US" dirty="0" smtClean="0"/>
              <a:t>シートに伴う変化点は上記</a:t>
            </a:r>
            <a:r>
              <a:rPr kumimoji="1" lang="en-US" altLang="ja-JP" dirty="0" smtClean="0"/>
              <a:t>5</a:t>
            </a:r>
            <a:r>
              <a:rPr kumimoji="1" lang="ja-JP" altLang="en-US" dirty="0" smtClean="0"/>
              <a:t>点になります。</a:t>
            </a:r>
            <a:endParaRPr kumimoji="1" lang="en-US" altLang="ja-JP" dirty="0" smtClean="0"/>
          </a:p>
          <a:p>
            <a:r>
              <a:rPr kumimoji="1" lang="ja-JP" altLang="en-US" dirty="0" smtClean="0"/>
              <a:t>各変化点の詳細については、すでに</a:t>
            </a:r>
            <a:r>
              <a:rPr kumimoji="1" lang="en-US" altLang="ja-JP" dirty="0" smtClean="0"/>
              <a:t>JAPIA</a:t>
            </a:r>
            <a:r>
              <a:rPr kumimoji="1" lang="ja-JP" altLang="en-US" dirty="0" smtClean="0"/>
              <a:t>のホームページに掲載しておりますので、そちらを参照ください。</a:t>
            </a:r>
            <a:endParaRPr kumimoji="1" lang="en-US" altLang="ja-JP" dirty="0" smtClean="0"/>
          </a:p>
          <a:p>
            <a:endParaRPr kumimoji="1" lang="en-US" altLang="ja-JP" dirty="0" smtClean="0"/>
          </a:p>
          <a:p>
            <a:r>
              <a:rPr kumimoji="1" lang="ja-JP" altLang="en-US" dirty="0" smtClean="0"/>
              <a:t>↓</a:t>
            </a:r>
            <a:r>
              <a:rPr kumimoji="1" lang="en-US" altLang="ja-JP" u="sng" dirty="0" smtClean="0"/>
              <a:t>JAPIA</a:t>
            </a:r>
            <a:r>
              <a:rPr kumimoji="1" lang="ja-JP" altLang="en-US" u="sng" dirty="0" smtClean="0"/>
              <a:t>のホームページ　</a:t>
            </a:r>
            <a:r>
              <a:rPr kumimoji="1" lang="en-US" altLang="ja-JP" u="sng" dirty="0" smtClean="0"/>
              <a:t>URL</a:t>
            </a:r>
          </a:p>
          <a:p>
            <a:r>
              <a:rPr kumimoji="1" lang="en-US" altLang="ja-JP" dirty="0" smtClean="0"/>
              <a:t>https://www.japia.or.jp/files/user/japia/work/kankyo/JS/JAPIAsheet_spec_20191115.pdf</a:t>
            </a:r>
          </a:p>
          <a:p>
            <a:endParaRPr kumimoji="1" lang="en-US" altLang="ja-JP" dirty="0" smtClean="0"/>
          </a:p>
          <a:p>
            <a:r>
              <a:rPr kumimoji="1" lang="ja-JP" altLang="en-US" dirty="0" smtClean="0"/>
              <a:t>また、説明会が中止となった為、デモはございませんので、ご了承下さい。</a:t>
            </a:r>
            <a:endParaRPr kumimoji="1" lang="ja-JP" altLang="en-US" dirty="0"/>
          </a:p>
        </p:txBody>
      </p:sp>
      <p:sp>
        <p:nvSpPr>
          <p:cNvPr id="4" name="スライド番号プレースホルダー 3"/>
          <p:cNvSpPr>
            <a:spLocks noGrp="1"/>
          </p:cNvSpPr>
          <p:nvPr>
            <p:ph type="sldNum" sz="quarter" idx="10"/>
          </p:nvPr>
        </p:nvSpPr>
        <p:spPr/>
        <p:txBody>
          <a:bodyPr/>
          <a:lstStyle/>
          <a:p>
            <a:fld id="{220BDBAB-BEE6-4B14-A4E7-49372D6E8C38}" type="slidenum">
              <a:rPr kumimoji="1" lang="ja-JP" altLang="en-US" smtClean="0"/>
              <a:t>7</a:t>
            </a:fld>
            <a:endParaRPr kumimoji="1" lang="ja-JP" altLang="en-US"/>
          </a:p>
        </p:txBody>
      </p:sp>
    </p:spTree>
    <p:extLst>
      <p:ext uri="{BB962C8B-B14F-4D97-AF65-F5344CB8AC3E}">
        <p14:creationId xmlns:p14="http://schemas.microsoft.com/office/powerpoint/2010/main" val="8585661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a:t>
            </a:r>
            <a:r>
              <a:rPr kumimoji="1" lang="en-US" altLang="ja-JP" dirty="0" smtClean="0"/>
              <a:t>JAPIA</a:t>
            </a:r>
            <a:r>
              <a:rPr kumimoji="1" lang="ja-JP" altLang="en-US" dirty="0" smtClean="0"/>
              <a:t>シートの</a:t>
            </a:r>
            <a:r>
              <a:rPr kumimoji="1" lang="en-US" altLang="ja-JP" dirty="0" smtClean="0"/>
              <a:t>BSL(</a:t>
            </a:r>
            <a:r>
              <a:rPr kumimoji="1" lang="ja-JP" altLang="en-US" dirty="0" smtClean="0"/>
              <a:t>物質リスト</a:t>
            </a:r>
            <a:r>
              <a:rPr kumimoji="1" lang="en-US" altLang="ja-JP" dirty="0" smtClean="0"/>
              <a:t>)</a:t>
            </a:r>
            <a:r>
              <a:rPr kumimoji="1" lang="ja-JP" altLang="en-US" dirty="0" smtClean="0"/>
              <a:t>はユーザの製品に使用されるなど、物質調査で必要な物質を収載しており、ユーザ要望を基に作成されています。</a:t>
            </a:r>
          </a:p>
          <a:p>
            <a:r>
              <a:rPr kumimoji="1" lang="ja-JP" altLang="en-US" dirty="0" smtClean="0"/>
              <a:t>・</a:t>
            </a:r>
            <a:r>
              <a:rPr kumimoji="1" lang="en-US" altLang="ja-JP" dirty="0" smtClean="0"/>
              <a:t>BSL</a:t>
            </a:r>
            <a:r>
              <a:rPr kumimoji="1" lang="ja-JP" altLang="en-US" dirty="0" smtClean="0"/>
              <a:t>の役割は記入帳票で入力したい物質をポップアップから選択して入力する補助機能や、規制物質を含有していた際、物質名の色を変えてユーザに認識させやすくすることです。</a:t>
            </a:r>
          </a:p>
          <a:p>
            <a:r>
              <a:rPr kumimoji="1" lang="ja-JP" altLang="en-US" dirty="0" smtClean="0"/>
              <a:t>・</a:t>
            </a:r>
            <a:r>
              <a:rPr kumimoji="1" lang="en-US" altLang="ja-JP" dirty="0" smtClean="0"/>
              <a:t>JAMA</a:t>
            </a:r>
            <a:r>
              <a:rPr kumimoji="1" lang="ja-JP" altLang="en-US" dirty="0" smtClean="0"/>
              <a:t>シートの方が収載物質が多いのは、</a:t>
            </a:r>
            <a:r>
              <a:rPr kumimoji="1" lang="en-US" altLang="ja-JP" dirty="0" smtClean="0"/>
              <a:t>IMDS</a:t>
            </a:r>
            <a:r>
              <a:rPr kumimoji="1" lang="ja-JP" altLang="en-US" dirty="0" smtClean="0"/>
              <a:t>の</a:t>
            </a:r>
            <a:r>
              <a:rPr kumimoji="1" lang="en-US" altLang="ja-JP" dirty="0" smtClean="0"/>
              <a:t>BSL</a:t>
            </a:r>
            <a:r>
              <a:rPr kumimoji="1" lang="ja-JP" altLang="en-US" dirty="0" smtClean="0"/>
              <a:t>を基に作成されており、ニコチンなど実際に物質調査で使用されない物質を収載しているためです。</a:t>
            </a:r>
          </a:p>
          <a:p>
            <a:r>
              <a:rPr kumimoji="1" lang="ja-JP" altLang="en-US" dirty="0" smtClean="0"/>
              <a:t>　そのため、</a:t>
            </a:r>
            <a:r>
              <a:rPr kumimoji="1" lang="en-US" altLang="ja-JP" dirty="0" smtClean="0"/>
              <a:t>JAPIA</a:t>
            </a:r>
            <a:r>
              <a:rPr kumimoji="1" lang="ja-JP" altLang="en-US" dirty="0" smtClean="0"/>
              <a:t>シートも</a:t>
            </a:r>
            <a:r>
              <a:rPr kumimoji="1" lang="en-US" altLang="ja-JP" dirty="0" smtClean="0"/>
              <a:t>JAMA</a:t>
            </a:r>
            <a:r>
              <a:rPr kumimoji="1" lang="ja-JP" altLang="en-US" dirty="0" smtClean="0"/>
              <a:t>シート同様問題なくご使用頂けます。</a:t>
            </a:r>
          </a:p>
        </p:txBody>
      </p:sp>
      <p:sp>
        <p:nvSpPr>
          <p:cNvPr id="4" name="スライド番号プレースホルダー 3"/>
          <p:cNvSpPr>
            <a:spLocks noGrp="1"/>
          </p:cNvSpPr>
          <p:nvPr>
            <p:ph type="sldNum" sz="quarter" idx="10"/>
          </p:nvPr>
        </p:nvSpPr>
        <p:spPr/>
        <p:txBody>
          <a:bodyPr/>
          <a:lstStyle/>
          <a:p>
            <a:fld id="{220BDBAB-BEE6-4B14-A4E7-49372D6E8C38}" type="slidenum">
              <a:rPr kumimoji="1" lang="ja-JP" altLang="en-US" smtClean="0"/>
              <a:t>8</a:t>
            </a:fld>
            <a:endParaRPr kumimoji="1" lang="ja-JP" altLang="en-US"/>
          </a:p>
        </p:txBody>
      </p:sp>
    </p:spTree>
    <p:extLst>
      <p:ext uri="{BB962C8B-B14F-4D97-AF65-F5344CB8AC3E}">
        <p14:creationId xmlns:p14="http://schemas.microsoft.com/office/powerpoint/2010/main" val="1031807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a:t>
            </a:r>
            <a:r>
              <a:rPr kumimoji="1" lang="en-US" altLang="ja-JP" dirty="0" smtClean="0"/>
              <a:t>JAPIA</a:t>
            </a:r>
            <a:r>
              <a:rPr kumimoji="1" lang="ja-JP" altLang="en-US" dirty="0" smtClean="0"/>
              <a:t>シートをご使用して頂く上で、先ほどの</a:t>
            </a:r>
            <a:r>
              <a:rPr kumimoji="1" lang="en-US" altLang="ja-JP" dirty="0" smtClean="0"/>
              <a:t>BSL</a:t>
            </a:r>
            <a:r>
              <a:rPr kumimoji="1" lang="ja-JP" altLang="en-US" dirty="0" smtClean="0"/>
              <a:t>に入力したい物質が収載されていない場合、選択入力ができません。その際は物質の追加申請をして頂く必要があります。</a:t>
            </a:r>
          </a:p>
          <a:p>
            <a:r>
              <a:rPr kumimoji="1" lang="ja-JP" altLang="en-US" dirty="0" smtClean="0"/>
              <a:t>　</a:t>
            </a:r>
            <a:r>
              <a:rPr kumimoji="1" lang="en-US" altLang="ja-JP" dirty="0" smtClean="0"/>
              <a:t>BSL</a:t>
            </a:r>
            <a:r>
              <a:rPr kumimoji="1" lang="ja-JP" altLang="en-US" dirty="0" smtClean="0"/>
              <a:t>追加申請書に必要事項をご記入頂き、日本自動車部品工業会技術部までご提出ください。また詳細はこの資料の</a:t>
            </a:r>
            <a:r>
              <a:rPr kumimoji="1" lang="en-US" altLang="ja-JP" dirty="0" smtClean="0"/>
              <a:t>URL</a:t>
            </a:r>
            <a:r>
              <a:rPr kumimoji="1" lang="ja-JP" altLang="en-US" dirty="0" smtClean="0"/>
              <a:t>からご参照ください。</a:t>
            </a:r>
          </a:p>
        </p:txBody>
      </p:sp>
      <p:sp>
        <p:nvSpPr>
          <p:cNvPr id="4" name="スライド番号プレースホルダー 3"/>
          <p:cNvSpPr>
            <a:spLocks noGrp="1"/>
          </p:cNvSpPr>
          <p:nvPr>
            <p:ph type="sldNum" sz="quarter" idx="10"/>
          </p:nvPr>
        </p:nvSpPr>
        <p:spPr/>
        <p:txBody>
          <a:bodyPr/>
          <a:lstStyle/>
          <a:p>
            <a:fld id="{220BDBAB-BEE6-4B14-A4E7-49372D6E8C38}" type="slidenum">
              <a:rPr kumimoji="1" lang="ja-JP" altLang="en-US" smtClean="0"/>
              <a:t>9</a:t>
            </a:fld>
            <a:endParaRPr kumimoji="1" lang="ja-JP" altLang="en-US"/>
          </a:p>
        </p:txBody>
      </p:sp>
    </p:spTree>
    <p:extLst>
      <p:ext uri="{BB962C8B-B14F-4D97-AF65-F5344CB8AC3E}">
        <p14:creationId xmlns:p14="http://schemas.microsoft.com/office/powerpoint/2010/main" val="36106920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a:t>
            </a:r>
            <a:r>
              <a:rPr kumimoji="1" lang="en-US" altLang="ja-JP" dirty="0" smtClean="0"/>
              <a:t>JAPIA</a:t>
            </a:r>
            <a:r>
              <a:rPr kumimoji="1" lang="ja-JP" altLang="en-US" dirty="0" smtClean="0"/>
              <a:t>シートの</a:t>
            </a:r>
            <a:r>
              <a:rPr kumimoji="1" lang="en-US" altLang="ja-JP" dirty="0" smtClean="0"/>
              <a:t>BSL</a:t>
            </a:r>
            <a:r>
              <a:rPr kumimoji="1" lang="ja-JP" altLang="en-US" dirty="0" smtClean="0"/>
              <a:t>は実際にユーザが使用している物質で、且つ最終製品に残留する物質を収載しております。</a:t>
            </a:r>
          </a:p>
          <a:p>
            <a:r>
              <a:rPr kumimoji="1" lang="ja-JP" altLang="en-US" dirty="0" smtClean="0"/>
              <a:t>・上記を確認するため、できる限り物質を特定できる情報をご記入ください。また申請物質が最終製品に残留しないプロセスケミカルの様な物質の場合、</a:t>
            </a:r>
            <a:endParaRPr kumimoji="1" lang="en-US" altLang="ja-JP" dirty="0" smtClean="0"/>
          </a:p>
          <a:p>
            <a:r>
              <a:rPr kumimoji="1" lang="ja-JP" altLang="en-US" dirty="0" smtClean="0"/>
              <a:t>　例えば塗料メーカの方が自社出荷時点で溶剤含有の情報伝達で必要であれば収載検討致しますので、技術機密上支障のない範囲でご記入ください。</a:t>
            </a:r>
          </a:p>
        </p:txBody>
      </p:sp>
      <p:sp>
        <p:nvSpPr>
          <p:cNvPr id="4" name="スライド番号プレースホルダー 3"/>
          <p:cNvSpPr>
            <a:spLocks noGrp="1"/>
          </p:cNvSpPr>
          <p:nvPr>
            <p:ph type="sldNum" sz="quarter" idx="10"/>
          </p:nvPr>
        </p:nvSpPr>
        <p:spPr/>
        <p:txBody>
          <a:bodyPr/>
          <a:lstStyle/>
          <a:p>
            <a:fld id="{220BDBAB-BEE6-4B14-A4E7-49372D6E8C38}" type="slidenum">
              <a:rPr kumimoji="1" lang="ja-JP" altLang="en-US" smtClean="0"/>
              <a:t>10</a:t>
            </a:fld>
            <a:endParaRPr kumimoji="1" lang="ja-JP" altLang="en-US"/>
          </a:p>
        </p:txBody>
      </p:sp>
    </p:spTree>
    <p:extLst>
      <p:ext uri="{BB962C8B-B14F-4D97-AF65-F5344CB8AC3E}">
        <p14:creationId xmlns:p14="http://schemas.microsoft.com/office/powerpoint/2010/main" val="17438049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prstGeom prst="rect">
            <a:avLst/>
          </a:prstGeo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9D259207-19F3-4210-979C-AC91F8563231}" type="datetimeFigureOut">
              <a:rPr kumimoji="1" lang="ja-JP" altLang="en-US" smtClean="0"/>
              <a:t>2020/4/8</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dirty="0"/>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EFCFA4A8-4757-40DC-9615-8EE7611BBC5E}" type="slidenum">
              <a:rPr kumimoji="1" lang="ja-JP" altLang="en-US" smtClean="0"/>
              <a:t>‹#›</a:t>
            </a:fld>
            <a:endParaRPr kumimoji="1" lang="ja-JP" altLang="en-US"/>
          </a:p>
        </p:txBody>
      </p:sp>
    </p:spTree>
    <p:extLst>
      <p:ext uri="{BB962C8B-B14F-4D97-AF65-F5344CB8AC3E}">
        <p14:creationId xmlns:p14="http://schemas.microsoft.com/office/powerpoint/2010/main" val="117009004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1600200"/>
            <a:ext cx="8229600" cy="4525963"/>
          </a:xfrm>
          <a:prstGeom prst="rect">
            <a:avLst/>
          </a:prstGeo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9D259207-19F3-4210-979C-AC91F8563231}" type="datetimeFigureOut">
              <a:rPr kumimoji="1" lang="ja-JP" altLang="en-US" smtClean="0"/>
              <a:t>2020/4/8</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EFCFA4A8-4757-40DC-9615-8EE7611BBC5E}" type="slidenum">
              <a:rPr kumimoji="1" lang="ja-JP" altLang="en-US" smtClean="0"/>
              <a:t>‹#›</a:t>
            </a:fld>
            <a:endParaRPr kumimoji="1" lang="ja-JP" altLang="en-US"/>
          </a:p>
        </p:txBody>
      </p:sp>
    </p:spTree>
    <p:extLst>
      <p:ext uri="{BB962C8B-B14F-4D97-AF65-F5344CB8AC3E}">
        <p14:creationId xmlns:p14="http://schemas.microsoft.com/office/powerpoint/2010/main" val="242055553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a:prstGeom prst="rect">
            <a:avLst/>
          </a:prstGeo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a:prstGeom prst="rect">
            <a:avLst/>
          </a:prstGeo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9D259207-19F3-4210-979C-AC91F8563231}" type="datetimeFigureOut">
              <a:rPr kumimoji="1" lang="ja-JP" altLang="en-US" smtClean="0"/>
              <a:t>2020/4/8</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EFCFA4A8-4757-40DC-9615-8EE7611BBC5E}" type="slidenum">
              <a:rPr kumimoji="1" lang="ja-JP" altLang="en-US" smtClean="0"/>
              <a:t>‹#›</a:t>
            </a:fld>
            <a:endParaRPr kumimoji="1" lang="ja-JP" altLang="en-US"/>
          </a:p>
        </p:txBody>
      </p:sp>
    </p:spTree>
    <p:extLst>
      <p:ext uri="{BB962C8B-B14F-4D97-AF65-F5344CB8AC3E}">
        <p14:creationId xmlns:p14="http://schemas.microsoft.com/office/powerpoint/2010/main" val="186895641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1143000" y="3602038"/>
            <a:ext cx="6858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smtClean="0"/>
              <a:t>マスター サブタイトルの書式設定</a:t>
            </a:r>
            <a:endParaRPr kumimoji="1" lang="ja-JP" altLang="en-US"/>
          </a:p>
        </p:txBody>
      </p:sp>
    </p:spTree>
    <p:extLst>
      <p:ext uri="{BB962C8B-B14F-4D97-AF65-F5344CB8AC3E}">
        <p14:creationId xmlns:p14="http://schemas.microsoft.com/office/powerpoint/2010/main" val="106580640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0_タイトル スライド">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1143000" y="3602038"/>
            <a:ext cx="6858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smtClean="0"/>
              <a:t>マスター サブタイトルの書式設定</a:t>
            </a:r>
            <a:endParaRPr kumimoji="1" lang="ja-JP" altLang="en-US"/>
          </a:p>
        </p:txBody>
      </p:sp>
    </p:spTree>
    <p:extLst>
      <p:ext uri="{BB962C8B-B14F-4D97-AF65-F5344CB8AC3E}">
        <p14:creationId xmlns:p14="http://schemas.microsoft.com/office/powerpoint/2010/main" val="276058589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57200" y="1600200"/>
            <a:ext cx="8229600" cy="4525963"/>
          </a:xfrm>
          <a:prstGeom prst="rect">
            <a:avLst/>
          </a:prstGeo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9D259207-19F3-4210-979C-AC91F8563231}" type="datetimeFigureOut">
              <a:rPr kumimoji="1" lang="ja-JP" altLang="en-US" smtClean="0"/>
              <a:t>2020/4/8</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EFCFA4A8-4757-40DC-9615-8EE7611BBC5E}" type="slidenum">
              <a:rPr kumimoji="1" lang="ja-JP" altLang="en-US" smtClean="0"/>
              <a:t>‹#›</a:t>
            </a:fld>
            <a:endParaRPr kumimoji="1" lang="ja-JP" altLang="en-US"/>
          </a:p>
        </p:txBody>
      </p:sp>
    </p:spTree>
    <p:extLst>
      <p:ext uri="{BB962C8B-B14F-4D97-AF65-F5344CB8AC3E}">
        <p14:creationId xmlns:p14="http://schemas.microsoft.com/office/powerpoint/2010/main" val="38433303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9D259207-19F3-4210-979C-AC91F8563231}" type="datetimeFigureOut">
              <a:rPr kumimoji="1" lang="ja-JP" altLang="en-US" smtClean="0"/>
              <a:t>2020/4/8</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EFCFA4A8-4757-40DC-9615-8EE7611BBC5E}" type="slidenum">
              <a:rPr kumimoji="1" lang="ja-JP" altLang="en-US" smtClean="0"/>
              <a:t>‹#›</a:t>
            </a:fld>
            <a:endParaRPr kumimoji="1" lang="ja-JP" altLang="en-US"/>
          </a:p>
        </p:txBody>
      </p:sp>
    </p:spTree>
    <p:extLst>
      <p:ext uri="{BB962C8B-B14F-4D97-AF65-F5344CB8AC3E}">
        <p14:creationId xmlns:p14="http://schemas.microsoft.com/office/powerpoint/2010/main" val="254428585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9D259207-19F3-4210-979C-AC91F8563231}" type="datetimeFigureOut">
              <a:rPr kumimoji="1" lang="ja-JP" altLang="en-US" smtClean="0"/>
              <a:t>2020/4/8</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a:xfrm>
            <a:off x="6553200" y="6356350"/>
            <a:ext cx="2133600" cy="365125"/>
          </a:xfrm>
          <a:prstGeom prst="rect">
            <a:avLst/>
          </a:prstGeom>
        </p:spPr>
        <p:txBody>
          <a:bodyPr/>
          <a:lstStyle/>
          <a:p>
            <a:fld id="{EFCFA4A8-4757-40DC-9615-8EE7611BBC5E}" type="slidenum">
              <a:rPr kumimoji="1" lang="ja-JP" altLang="en-US" smtClean="0"/>
              <a:t>‹#›</a:t>
            </a:fld>
            <a:endParaRPr kumimoji="1" lang="ja-JP" altLang="en-US"/>
          </a:p>
        </p:txBody>
      </p:sp>
    </p:spTree>
    <p:extLst>
      <p:ext uri="{BB962C8B-B14F-4D97-AF65-F5344CB8AC3E}">
        <p14:creationId xmlns:p14="http://schemas.microsoft.com/office/powerpoint/2010/main" val="318529343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a:xfrm>
            <a:off x="457200" y="6356350"/>
            <a:ext cx="2133600" cy="365125"/>
          </a:xfrm>
          <a:prstGeom prst="rect">
            <a:avLst/>
          </a:prstGeom>
        </p:spPr>
        <p:txBody>
          <a:bodyPr/>
          <a:lstStyle/>
          <a:p>
            <a:fld id="{9D259207-19F3-4210-979C-AC91F8563231}" type="datetimeFigureOut">
              <a:rPr kumimoji="1" lang="ja-JP" altLang="en-US" smtClean="0"/>
              <a:t>2020/4/8</a:t>
            </a:fld>
            <a:endParaRPr kumimoji="1" lang="ja-JP" altLang="en-US"/>
          </a:p>
        </p:txBody>
      </p:sp>
      <p:sp>
        <p:nvSpPr>
          <p:cNvPr id="8" name="フッター プレースホルダー 7"/>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9" name="スライド番号プレースホルダー 8"/>
          <p:cNvSpPr>
            <a:spLocks noGrp="1"/>
          </p:cNvSpPr>
          <p:nvPr>
            <p:ph type="sldNum" sz="quarter" idx="12"/>
          </p:nvPr>
        </p:nvSpPr>
        <p:spPr>
          <a:xfrm>
            <a:off x="6553200" y="6356350"/>
            <a:ext cx="2133600" cy="365125"/>
          </a:xfrm>
          <a:prstGeom prst="rect">
            <a:avLst/>
          </a:prstGeom>
        </p:spPr>
        <p:txBody>
          <a:bodyPr/>
          <a:lstStyle/>
          <a:p>
            <a:fld id="{EFCFA4A8-4757-40DC-9615-8EE7611BBC5E}" type="slidenum">
              <a:rPr kumimoji="1" lang="ja-JP" altLang="en-US" smtClean="0"/>
              <a:t>‹#›</a:t>
            </a:fld>
            <a:endParaRPr kumimoji="1" lang="ja-JP" altLang="en-US"/>
          </a:p>
        </p:txBody>
      </p:sp>
    </p:spTree>
    <p:extLst>
      <p:ext uri="{BB962C8B-B14F-4D97-AF65-F5344CB8AC3E}">
        <p14:creationId xmlns:p14="http://schemas.microsoft.com/office/powerpoint/2010/main" val="36751263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a:xfrm>
            <a:off x="457200" y="6356350"/>
            <a:ext cx="2133600" cy="365125"/>
          </a:xfrm>
          <a:prstGeom prst="rect">
            <a:avLst/>
          </a:prstGeom>
        </p:spPr>
        <p:txBody>
          <a:bodyPr/>
          <a:lstStyle/>
          <a:p>
            <a:fld id="{9D259207-19F3-4210-979C-AC91F8563231}" type="datetimeFigureOut">
              <a:rPr kumimoji="1" lang="ja-JP" altLang="en-US" smtClean="0"/>
              <a:t>2020/4/8</a:t>
            </a:fld>
            <a:endParaRPr kumimoji="1" lang="ja-JP" altLang="en-US"/>
          </a:p>
        </p:txBody>
      </p:sp>
      <p:sp>
        <p:nvSpPr>
          <p:cNvPr id="4" name="フッター プレースホルダー 3"/>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5" name="スライド番号プレースホルダー 4"/>
          <p:cNvSpPr>
            <a:spLocks noGrp="1"/>
          </p:cNvSpPr>
          <p:nvPr>
            <p:ph type="sldNum" sz="quarter" idx="12"/>
          </p:nvPr>
        </p:nvSpPr>
        <p:spPr>
          <a:xfrm>
            <a:off x="6553200" y="6356350"/>
            <a:ext cx="2133600" cy="365125"/>
          </a:xfrm>
          <a:prstGeom prst="rect">
            <a:avLst/>
          </a:prstGeom>
        </p:spPr>
        <p:txBody>
          <a:bodyPr/>
          <a:lstStyle/>
          <a:p>
            <a:fld id="{EFCFA4A8-4757-40DC-9615-8EE7611BBC5E}" type="slidenum">
              <a:rPr kumimoji="1" lang="ja-JP" altLang="en-US" smtClean="0"/>
              <a:t>‹#›</a:t>
            </a:fld>
            <a:endParaRPr kumimoji="1" lang="ja-JP" altLang="en-US"/>
          </a:p>
        </p:txBody>
      </p:sp>
    </p:spTree>
    <p:extLst>
      <p:ext uri="{BB962C8B-B14F-4D97-AF65-F5344CB8AC3E}">
        <p14:creationId xmlns:p14="http://schemas.microsoft.com/office/powerpoint/2010/main" val="80569068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a:xfrm>
            <a:off x="457200" y="6356350"/>
            <a:ext cx="2133600" cy="365125"/>
          </a:xfrm>
          <a:prstGeom prst="rect">
            <a:avLst/>
          </a:prstGeom>
        </p:spPr>
        <p:txBody>
          <a:bodyPr/>
          <a:lstStyle/>
          <a:p>
            <a:fld id="{9D259207-19F3-4210-979C-AC91F8563231}" type="datetimeFigureOut">
              <a:rPr kumimoji="1" lang="ja-JP" altLang="en-US" smtClean="0"/>
              <a:t>2020/4/8</a:t>
            </a:fld>
            <a:endParaRPr kumimoji="1" lang="ja-JP" altLang="en-US"/>
          </a:p>
        </p:txBody>
      </p:sp>
      <p:sp>
        <p:nvSpPr>
          <p:cNvPr id="3" name="フッター プレースホルダー 2"/>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4" name="スライド番号プレースホルダー 3"/>
          <p:cNvSpPr>
            <a:spLocks noGrp="1"/>
          </p:cNvSpPr>
          <p:nvPr>
            <p:ph type="sldNum" sz="quarter" idx="12"/>
          </p:nvPr>
        </p:nvSpPr>
        <p:spPr>
          <a:xfrm>
            <a:off x="6553200" y="6356350"/>
            <a:ext cx="2133600" cy="365125"/>
          </a:xfrm>
          <a:prstGeom prst="rect">
            <a:avLst/>
          </a:prstGeom>
        </p:spPr>
        <p:txBody>
          <a:bodyPr/>
          <a:lstStyle/>
          <a:p>
            <a:fld id="{EFCFA4A8-4757-40DC-9615-8EE7611BBC5E}" type="slidenum">
              <a:rPr kumimoji="1" lang="ja-JP" altLang="en-US" smtClean="0"/>
              <a:t>‹#›</a:t>
            </a:fld>
            <a:endParaRPr kumimoji="1" lang="ja-JP" altLang="en-US"/>
          </a:p>
        </p:txBody>
      </p:sp>
    </p:spTree>
    <p:extLst>
      <p:ext uri="{BB962C8B-B14F-4D97-AF65-F5344CB8AC3E}">
        <p14:creationId xmlns:p14="http://schemas.microsoft.com/office/powerpoint/2010/main" val="284426380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9D259207-19F3-4210-979C-AC91F8563231}" type="datetimeFigureOut">
              <a:rPr kumimoji="1" lang="ja-JP" altLang="en-US" smtClean="0"/>
              <a:t>2020/4/8</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a:xfrm>
            <a:off x="6553200" y="6356350"/>
            <a:ext cx="2133600" cy="365125"/>
          </a:xfrm>
          <a:prstGeom prst="rect">
            <a:avLst/>
          </a:prstGeom>
        </p:spPr>
        <p:txBody>
          <a:bodyPr/>
          <a:lstStyle/>
          <a:p>
            <a:fld id="{EFCFA4A8-4757-40DC-9615-8EE7611BBC5E}" type="slidenum">
              <a:rPr kumimoji="1" lang="ja-JP" altLang="en-US" smtClean="0"/>
              <a:t>‹#›</a:t>
            </a:fld>
            <a:endParaRPr kumimoji="1" lang="ja-JP" altLang="en-US"/>
          </a:p>
        </p:txBody>
      </p:sp>
    </p:spTree>
    <p:extLst>
      <p:ext uri="{BB962C8B-B14F-4D97-AF65-F5344CB8AC3E}">
        <p14:creationId xmlns:p14="http://schemas.microsoft.com/office/powerpoint/2010/main" val="30347993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9D259207-19F3-4210-979C-AC91F8563231}" type="datetimeFigureOut">
              <a:rPr kumimoji="1" lang="ja-JP" altLang="en-US" smtClean="0"/>
              <a:t>2020/4/8</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a:xfrm>
            <a:off x="6553200" y="6356350"/>
            <a:ext cx="2133600" cy="365125"/>
          </a:xfrm>
          <a:prstGeom prst="rect">
            <a:avLst/>
          </a:prstGeom>
        </p:spPr>
        <p:txBody>
          <a:bodyPr/>
          <a:lstStyle/>
          <a:p>
            <a:fld id="{EFCFA4A8-4757-40DC-9615-8EE7611BBC5E}" type="slidenum">
              <a:rPr kumimoji="1" lang="ja-JP" altLang="en-US" smtClean="0"/>
              <a:t>‹#›</a:t>
            </a:fld>
            <a:endParaRPr kumimoji="1" lang="ja-JP" altLang="en-US"/>
          </a:p>
        </p:txBody>
      </p:sp>
    </p:spTree>
    <p:extLst>
      <p:ext uri="{BB962C8B-B14F-4D97-AF65-F5344CB8AC3E}">
        <p14:creationId xmlns:p14="http://schemas.microsoft.com/office/powerpoint/2010/main" val="225490893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7"/>
          <p:cNvSpPr>
            <a:spLocks noChangeArrowheads="1"/>
          </p:cNvSpPr>
          <p:nvPr userDrawn="1"/>
        </p:nvSpPr>
        <p:spPr bwMode="auto">
          <a:xfrm>
            <a:off x="8458200" y="0"/>
            <a:ext cx="685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fld id="{DDA64C58-3277-4AC2-9374-57795C9D440F}" type="slidenum">
              <a:rPr lang="en-US" altLang="ja-JP"/>
              <a:pPr algn="ctr"/>
              <a:t>‹#›</a:t>
            </a:fld>
            <a:r>
              <a:rPr lang="en-US" altLang="ja-JP" dirty="0"/>
              <a:t> </a:t>
            </a:r>
            <a:r>
              <a:rPr lang="en-US" altLang="ja-JP" sz="1200" dirty="0" smtClean="0"/>
              <a:t>/22</a:t>
            </a:r>
            <a:endParaRPr lang="en-US" altLang="ja-JP" sz="1200" dirty="0"/>
          </a:p>
        </p:txBody>
      </p:sp>
      <p:sp>
        <p:nvSpPr>
          <p:cNvPr id="3" name="Rectangle 6"/>
          <p:cNvSpPr>
            <a:spLocks noChangeArrowheads="1"/>
          </p:cNvSpPr>
          <p:nvPr userDrawn="1"/>
        </p:nvSpPr>
        <p:spPr bwMode="auto">
          <a:xfrm>
            <a:off x="0" y="6553200"/>
            <a:ext cx="9144000" cy="304800"/>
          </a:xfrm>
          <a:prstGeom prst="rect">
            <a:avLst/>
          </a:prstGeom>
          <a:gradFill rotWithShape="0">
            <a:gsLst>
              <a:gs pos="0">
                <a:srgbClr val="2323A9"/>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r>
              <a:rPr lang="en-US" altLang="ja-JP" sz="1400" b="1" dirty="0" smtClean="0">
                <a:solidFill>
                  <a:srgbClr val="FFFF66"/>
                </a:solidFill>
              </a:rPr>
              <a:t>2020</a:t>
            </a:r>
            <a:r>
              <a:rPr lang="ja-JP" altLang="en-US" sz="1400" b="1" dirty="0" smtClean="0">
                <a:solidFill>
                  <a:srgbClr val="FFFF66"/>
                </a:solidFill>
              </a:rPr>
              <a:t>年度 </a:t>
            </a:r>
            <a:r>
              <a:rPr lang="en-US" altLang="ja-JP" sz="1400" b="1" dirty="0" smtClean="0">
                <a:solidFill>
                  <a:srgbClr val="FFFF66"/>
                </a:solidFill>
              </a:rPr>
              <a:t>JAPIA</a:t>
            </a:r>
            <a:r>
              <a:rPr lang="ja-JP" altLang="en-US" sz="1400" b="1" dirty="0" smtClean="0">
                <a:solidFill>
                  <a:srgbClr val="FFFF66"/>
                </a:solidFill>
              </a:rPr>
              <a:t>シート説明会</a:t>
            </a:r>
            <a:r>
              <a:rPr lang="ja-JP" altLang="en-US" sz="1400" b="1" dirty="0">
                <a:solidFill>
                  <a:srgbClr val="FFFF66"/>
                </a:solidFill>
              </a:rPr>
              <a:t>　</a:t>
            </a:r>
            <a:r>
              <a:rPr lang="en-US" altLang="ja-JP" sz="1400" b="1" dirty="0" smtClean="0">
                <a:solidFill>
                  <a:srgbClr val="FFFF66"/>
                </a:solidFill>
                <a:effectLst>
                  <a:outerShdw blurRad="38100" dist="38100" dir="2700000" algn="tl">
                    <a:srgbClr val="000000">
                      <a:alpha val="43137"/>
                    </a:srgbClr>
                  </a:outerShdw>
                </a:effectLst>
              </a:rPr>
              <a:t>(2020</a:t>
            </a:r>
            <a:r>
              <a:rPr lang="ja-JP" altLang="en-US" sz="1400" b="1" dirty="0" smtClean="0">
                <a:solidFill>
                  <a:srgbClr val="FFFF66"/>
                </a:solidFill>
                <a:effectLst>
                  <a:outerShdw blurRad="38100" dist="38100" dir="2700000" algn="tl">
                    <a:srgbClr val="000000">
                      <a:alpha val="43137"/>
                    </a:srgbClr>
                  </a:outerShdw>
                </a:effectLst>
              </a:rPr>
              <a:t>年</a:t>
            </a:r>
            <a:r>
              <a:rPr lang="en-US" altLang="ja-JP" sz="1400" b="1" dirty="0" smtClean="0">
                <a:solidFill>
                  <a:srgbClr val="FFFF66"/>
                </a:solidFill>
                <a:effectLst>
                  <a:outerShdw blurRad="38100" dist="38100" dir="2700000" algn="tl">
                    <a:srgbClr val="000000">
                      <a:alpha val="43137"/>
                    </a:srgbClr>
                  </a:outerShdw>
                </a:effectLst>
              </a:rPr>
              <a:t>4</a:t>
            </a:r>
            <a:r>
              <a:rPr lang="ja-JP" altLang="en-US" sz="1400" b="1" dirty="0" smtClean="0">
                <a:solidFill>
                  <a:srgbClr val="FFFF66"/>
                </a:solidFill>
                <a:effectLst>
                  <a:outerShdw blurRad="38100" dist="38100" dir="2700000" algn="tl">
                    <a:srgbClr val="000000">
                      <a:alpha val="43137"/>
                    </a:srgbClr>
                  </a:outerShdw>
                </a:effectLst>
              </a:rPr>
              <a:t>月</a:t>
            </a:r>
            <a:r>
              <a:rPr lang="en-US" altLang="ja-JP" sz="1400" b="1" dirty="0" smtClean="0">
                <a:solidFill>
                  <a:srgbClr val="FFFF66"/>
                </a:solidFill>
                <a:effectLst>
                  <a:outerShdw blurRad="38100" dist="38100" dir="2700000" algn="tl">
                    <a:srgbClr val="000000">
                      <a:alpha val="43137"/>
                    </a:srgbClr>
                  </a:outerShdw>
                </a:effectLst>
              </a:rPr>
              <a:t>8</a:t>
            </a:r>
            <a:r>
              <a:rPr lang="ja-JP" altLang="en-US" sz="1400" b="1" dirty="0" smtClean="0">
                <a:solidFill>
                  <a:srgbClr val="FFFF66"/>
                </a:solidFill>
                <a:effectLst>
                  <a:outerShdw blurRad="38100" dist="38100" dir="2700000" algn="tl">
                    <a:srgbClr val="000000">
                      <a:alpha val="43137"/>
                    </a:srgbClr>
                  </a:outerShdw>
                </a:effectLst>
              </a:rPr>
              <a:t>日・</a:t>
            </a:r>
            <a:r>
              <a:rPr lang="en-US" altLang="ja-JP" sz="1400" b="1" dirty="0" smtClean="0">
                <a:solidFill>
                  <a:srgbClr val="FFFF66"/>
                </a:solidFill>
                <a:effectLst>
                  <a:outerShdw blurRad="38100" dist="38100" dir="2700000" algn="tl">
                    <a:srgbClr val="000000">
                      <a:alpha val="43137"/>
                    </a:srgbClr>
                  </a:outerShdw>
                </a:effectLst>
              </a:rPr>
              <a:t>17</a:t>
            </a:r>
            <a:r>
              <a:rPr lang="ja-JP" altLang="en-US" sz="1400" b="1" dirty="0" smtClean="0">
                <a:solidFill>
                  <a:srgbClr val="FFFF66"/>
                </a:solidFill>
                <a:effectLst>
                  <a:outerShdw blurRad="38100" dist="38100" dir="2700000" algn="tl">
                    <a:srgbClr val="000000">
                      <a:alpha val="43137"/>
                    </a:srgbClr>
                  </a:outerShdw>
                </a:effectLst>
              </a:rPr>
              <a:t>日</a:t>
            </a:r>
            <a:r>
              <a:rPr lang="en-US" altLang="ja-JP" sz="1400" b="1" dirty="0" smtClean="0">
                <a:solidFill>
                  <a:srgbClr val="FFFF66"/>
                </a:solidFill>
                <a:effectLst>
                  <a:outerShdw blurRad="38100" dist="38100" dir="2700000" algn="tl">
                    <a:srgbClr val="000000">
                      <a:alpha val="43137"/>
                    </a:srgbClr>
                  </a:outerShdw>
                </a:effectLst>
              </a:rPr>
              <a:t>)</a:t>
            </a:r>
            <a:endParaRPr lang="en-US" altLang="ja-JP" sz="1400" b="1" i="1" dirty="0">
              <a:solidFill>
                <a:srgbClr val="FFFF66"/>
              </a:solidFill>
              <a:effectLst>
                <a:outerShdw blurRad="38100" dist="38100" dir="2700000" algn="tl">
                  <a:srgbClr val="000000">
                    <a:alpha val="43137"/>
                  </a:srgbClr>
                </a:outerShdw>
              </a:effectLst>
            </a:endParaRPr>
          </a:p>
        </p:txBody>
      </p:sp>
      <p:pic>
        <p:nvPicPr>
          <p:cNvPr id="4" name="Picture 7" descr="無題"/>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924800" y="6526213"/>
            <a:ext cx="10668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96352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9" r:id="rId13"/>
  </p:sldLayoutIdLst>
  <p:timing>
    <p:tnLst>
      <p:par>
        <p:cTn id="1" dur="indefinite" restart="never" nodeType="tmRoot"/>
      </p:par>
    </p:tnLst>
  </p:timing>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japia.or.jp/work/kankyou/japiasheet/"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hyperlink" Target="https://www.japia.or.jp/contact_gijyutsu/"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package" Target="../embeddings/Microsoft_Excel_______.xlsx"/></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2.xml"/><Relationship Id="rId1" Type="http://schemas.openxmlformats.org/officeDocument/2006/relationships/vmlDrawing" Target="../drawings/vmlDrawing2.vml"/><Relationship Id="rId5" Type="http://schemas.openxmlformats.org/officeDocument/2006/relationships/image" Target="../media/image4.emf"/><Relationship Id="rId4" Type="http://schemas.openxmlformats.org/officeDocument/2006/relationships/package" Target="../embeddings/Microsoft_Excel_______1.xlsx"/></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japia.or.jp/datasheet20200117a/"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www.japia.or.jp/datasheet20200117d/" TargetMode="External"/><Relationship Id="rId5" Type="http://schemas.openxmlformats.org/officeDocument/2006/relationships/hyperlink" Target="https://www.japia.or.jp/datasheet20200117c/" TargetMode="External"/><Relationship Id="rId4" Type="http://schemas.openxmlformats.org/officeDocument/2006/relationships/hyperlink" Target="https://www.japia.or.jp/datasheet20200117b/"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201811_shiryou.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JAPIAsheet_spec_20191115.pdf"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467544" y="1268760"/>
            <a:ext cx="8208912" cy="1077218"/>
          </a:xfrm>
          <a:prstGeom prst="rect">
            <a:avLst/>
          </a:prstGeom>
          <a:noFill/>
          <a:ln w="1905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defRPr/>
            </a:pPr>
            <a:endParaRPr lang="en-US" altLang="ja-JP" sz="1600" b="1" dirty="0" smtClean="0">
              <a:latin typeface="+mn-ea"/>
              <a:ea typeface="+mn-ea"/>
            </a:endParaRPr>
          </a:p>
          <a:p>
            <a:pPr algn="ctr" eaLnBrk="1" hangingPunct="1">
              <a:defRPr/>
            </a:pPr>
            <a:r>
              <a:rPr lang="en-US" altLang="ja-JP" sz="3200" b="1" dirty="0" smtClean="0">
                <a:solidFill>
                  <a:srgbClr val="0000FF"/>
                </a:solidFill>
                <a:latin typeface="+mn-ea"/>
                <a:ea typeface="+mn-ea"/>
              </a:rPr>
              <a:t>2020</a:t>
            </a:r>
            <a:r>
              <a:rPr lang="ja-JP" altLang="en-US" sz="3200" b="1" dirty="0" smtClean="0">
                <a:solidFill>
                  <a:srgbClr val="0000FF"/>
                </a:solidFill>
                <a:latin typeface="+mn-ea"/>
                <a:ea typeface="+mn-ea"/>
              </a:rPr>
              <a:t>年度 </a:t>
            </a:r>
            <a:r>
              <a:rPr lang="en-US" altLang="ja-JP" sz="3200" b="1" dirty="0" smtClean="0">
                <a:solidFill>
                  <a:srgbClr val="0000FF"/>
                </a:solidFill>
                <a:latin typeface="+mn-ea"/>
                <a:ea typeface="+mn-ea"/>
              </a:rPr>
              <a:t>JAPIA</a:t>
            </a:r>
            <a:r>
              <a:rPr lang="ja-JP" altLang="en-US" sz="3200" b="1" dirty="0" smtClean="0">
                <a:solidFill>
                  <a:srgbClr val="0000FF"/>
                </a:solidFill>
                <a:latin typeface="+mn-ea"/>
                <a:ea typeface="+mn-ea"/>
              </a:rPr>
              <a:t>統一データシート説明会</a:t>
            </a:r>
            <a:endParaRPr lang="en-US" altLang="ja-JP" sz="3200" b="1" dirty="0" smtClean="0">
              <a:solidFill>
                <a:srgbClr val="0000FF"/>
              </a:solidFill>
              <a:latin typeface="+mn-ea"/>
              <a:ea typeface="+mn-ea"/>
            </a:endParaRPr>
          </a:p>
          <a:p>
            <a:pPr algn="ctr" eaLnBrk="1" hangingPunct="1">
              <a:defRPr/>
            </a:pPr>
            <a:endParaRPr lang="en-US" altLang="ja-JP" sz="1600" b="1" dirty="0" smtClean="0">
              <a:latin typeface="+mn-ea"/>
              <a:ea typeface="+mn-ea"/>
            </a:endParaRPr>
          </a:p>
        </p:txBody>
      </p:sp>
      <p:sp>
        <p:nvSpPr>
          <p:cNvPr id="5" name="Text Box 7"/>
          <p:cNvSpPr txBox="1">
            <a:spLocks noChangeArrowheads="1"/>
          </p:cNvSpPr>
          <p:nvPr/>
        </p:nvSpPr>
        <p:spPr bwMode="auto">
          <a:xfrm>
            <a:off x="611560" y="3501008"/>
            <a:ext cx="8352928"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lang="en-US" altLang="ja-JP" b="1" dirty="0">
                <a:latin typeface="ＭＳ ゴシック" pitchFamily="49" charset="-128"/>
                <a:ea typeface="ＭＳ ゴシック" pitchFamily="49" charset="-128"/>
              </a:rPr>
              <a:t>2020</a:t>
            </a:r>
            <a:r>
              <a:rPr lang="ja-JP" altLang="en-US" b="1" dirty="0">
                <a:latin typeface="ＭＳ ゴシック" pitchFamily="49" charset="-128"/>
                <a:ea typeface="ＭＳ ゴシック" pitchFamily="49" charset="-128"/>
              </a:rPr>
              <a:t>年 </a:t>
            </a:r>
            <a:r>
              <a:rPr lang="en-US" altLang="ja-JP" b="1" dirty="0">
                <a:latin typeface="ＭＳ ゴシック" pitchFamily="49" charset="-128"/>
                <a:ea typeface="ＭＳ ゴシック" pitchFamily="49" charset="-128"/>
              </a:rPr>
              <a:t>4</a:t>
            </a:r>
            <a:r>
              <a:rPr lang="ja-JP" altLang="en-US" b="1" dirty="0">
                <a:latin typeface="ＭＳ ゴシック" pitchFamily="49" charset="-128"/>
                <a:ea typeface="ＭＳ ゴシック" pitchFamily="49" charset="-128"/>
              </a:rPr>
              <a:t>月 </a:t>
            </a:r>
            <a:r>
              <a:rPr lang="en-US" altLang="ja-JP" b="1" dirty="0">
                <a:latin typeface="ＭＳ ゴシック" pitchFamily="49" charset="-128"/>
                <a:ea typeface="ＭＳ ゴシック" pitchFamily="49" charset="-128"/>
              </a:rPr>
              <a:t>8</a:t>
            </a:r>
            <a:r>
              <a:rPr lang="ja-JP" altLang="en-US" b="1" dirty="0">
                <a:latin typeface="ＭＳ ゴシック" pitchFamily="49" charset="-128"/>
                <a:ea typeface="ＭＳ ゴシック" pitchFamily="49" charset="-128"/>
              </a:rPr>
              <a:t>日</a:t>
            </a:r>
            <a:r>
              <a:rPr lang="en-US" altLang="ja-JP" b="1" dirty="0">
                <a:latin typeface="ＭＳ ゴシック" pitchFamily="49" charset="-128"/>
                <a:ea typeface="ＭＳ ゴシック" pitchFamily="49" charset="-128"/>
              </a:rPr>
              <a:t>(</a:t>
            </a:r>
            <a:r>
              <a:rPr lang="ja-JP" altLang="en-US" b="1" dirty="0">
                <a:latin typeface="ＭＳ ゴシック" pitchFamily="49" charset="-128"/>
                <a:ea typeface="ＭＳ ゴシック" pitchFamily="49" charset="-128"/>
              </a:rPr>
              <a:t>水</a:t>
            </a:r>
            <a:r>
              <a:rPr lang="en-US" altLang="ja-JP" b="1" dirty="0">
                <a:latin typeface="ＭＳ ゴシック" pitchFamily="49" charset="-128"/>
                <a:ea typeface="ＭＳ ゴシック" pitchFamily="49" charset="-128"/>
              </a:rPr>
              <a:t>)</a:t>
            </a:r>
            <a:r>
              <a:rPr lang="ja-JP" altLang="en-US" b="1" dirty="0">
                <a:latin typeface="ＭＳ ゴシック" pitchFamily="49" charset="-128"/>
                <a:ea typeface="ＭＳ ゴシック" pitchFamily="49" charset="-128"/>
              </a:rPr>
              <a:t> </a:t>
            </a:r>
            <a:r>
              <a:rPr lang="en-US" altLang="ja-JP" b="1" dirty="0">
                <a:latin typeface="ＭＳ ゴシック" pitchFamily="49" charset="-128"/>
                <a:ea typeface="ＭＳ ゴシック" pitchFamily="49" charset="-128"/>
              </a:rPr>
              <a:t>14:00-16:00</a:t>
            </a:r>
            <a:r>
              <a:rPr lang="ja-JP" altLang="en-US" b="1" dirty="0">
                <a:latin typeface="ＭＳ ゴシック" pitchFamily="49" charset="-128"/>
                <a:ea typeface="ＭＳ ゴシック" pitchFamily="49" charset="-128"/>
              </a:rPr>
              <a:t>　東京　</a:t>
            </a:r>
            <a:r>
              <a:rPr lang="ja-JP" altLang="en-US" b="1" dirty="0" smtClean="0">
                <a:latin typeface="ＭＳ ゴシック" pitchFamily="49" charset="-128"/>
                <a:ea typeface="ＭＳ ゴシック" pitchFamily="49" charset="-128"/>
              </a:rPr>
              <a:t>　牛込</a:t>
            </a:r>
            <a:r>
              <a:rPr lang="ja-JP" altLang="en-US" b="1" dirty="0">
                <a:latin typeface="ＭＳ ゴシック" pitchFamily="49" charset="-128"/>
                <a:ea typeface="ＭＳ ゴシック" pitchFamily="49" charset="-128"/>
              </a:rPr>
              <a:t>箪笥区民</a:t>
            </a:r>
            <a:r>
              <a:rPr lang="ja-JP" altLang="en-US" b="1" dirty="0" smtClean="0">
                <a:latin typeface="ＭＳ ゴシック" pitchFamily="49" charset="-128"/>
                <a:ea typeface="ＭＳ ゴシック" pitchFamily="49" charset="-128"/>
              </a:rPr>
              <a:t>ホール</a:t>
            </a:r>
            <a:endParaRPr lang="en-US" altLang="ja-JP" b="1" dirty="0" smtClean="0">
              <a:latin typeface="ＭＳ ゴシック" pitchFamily="49" charset="-128"/>
              <a:ea typeface="ＭＳ ゴシック" pitchFamily="49" charset="-128"/>
            </a:endParaRPr>
          </a:p>
          <a:p>
            <a:pPr eaLnBrk="1" hangingPunct="1"/>
            <a:r>
              <a:rPr lang="ja-JP" altLang="en-US" b="1" dirty="0" smtClean="0">
                <a:latin typeface="ＭＳ ゴシック" pitchFamily="49" charset="-128"/>
                <a:ea typeface="ＭＳ ゴシック" pitchFamily="49" charset="-128"/>
              </a:rPr>
              <a:t>          </a:t>
            </a:r>
            <a:r>
              <a:rPr lang="en-US" altLang="ja-JP" b="1" dirty="0" smtClean="0">
                <a:latin typeface="ＭＳ ゴシック" pitchFamily="49" charset="-128"/>
                <a:ea typeface="ＭＳ ゴシック" pitchFamily="49" charset="-128"/>
              </a:rPr>
              <a:t>17</a:t>
            </a:r>
            <a:r>
              <a:rPr lang="ja-JP" altLang="en-US" b="1" dirty="0" smtClean="0">
                <a:latin typeface="ＭＳ ゴシック" pitchFamily="49" charset="-128"/>
                <a:ea typeface="ＭＳ ゴシック" pitchFamily="49" charset="-128"/>
              </a:rPr>
              <a:t>日</a:t>
            </a:r>
            <a:r>
              <a:rPr lang="en-US" altLang="ja-JP" b="1" dirty="0" smtClean="0">
                <a:latin typeface="ＭＳ ゴシック" pitchFamily="49" charset="-128"/>
                <a:ea typeface="ＭＳ ゴシック" pitchFamily="49" charset="-128"/>
              </a:rPr>
              <a:t>(</a:t>
            </a:r>
            <a:r>
              <a:rPr lang="ja-JP" altLang="en-US" b="1" dirty="0" smtClean="0">
                <a:latin typeface="ＭＳ ゴシック" pitchFamily="49" charset="-128"/>
                <a:ea typeface="ＭＳ ゴシック" pitchFamily="49" charset="-128"/>
              </a:rPr>
              <a:t>金</a:t>
            </a:r>
            <a:r>
              <a:rPr lang="en-US" altLang="ja-JP" b="1" dirty="0" smtClean="0">
                <a:latin typeface="ＭＳ ゴシック" pitchFamily="49" charset="-128"/>
                <a:ea typeface="ＭＳ ゴシック" pitchFamily="49" charset="-128"/>
              </a:rPr>
              <a:t>)</a:t>
            </a:r>
            <a:r>
              <a:rPr lang="ja-JP" altLang="en-US" b="1" dirty="0" smtClean="0">
                <a:latin typeface="ＭＳ ゴシック" pitchFamily="49" charset="-128"/>
                <a:ea typeface="ＭＳ ゴシック" pitchFamily="49" charset="-128"/>
              </a:rPr>
              <a:t>　</a:t>
            </a:r>
            <a:r>
              <a:rPr lang="en-US" altLang="ja-JP" b="1" dirty="0" smtClean="0">
                <a:latin typeface="ＭＳ ゴシック" pitchFamily="49" charset="-128"/>
                <a:ea typeface="ＭＳ ゴシック" pitchFamily="49" charset="-128"/>
              </a:rPr>
              <a:t>    〃    </a:t>
            </a:r>
            <a:r>
              <a:rPr lang="ja-JP" altLang="en-US" b="1" dirty="0" smtClean="0">
                <a:latin typeface="ＭＳ ゴシック" pitchFamily="49" charset="-128"/>
                <a:ea typeface="ＭＳ ゴシック" pitchFamily="49" charset="-128"/>
              </a:rPr>
              <a:t>　名古屋　</a:t>
            </a:r>
            <a:r>
              <a:rPr lang="zh-CN" altLang="en-US" b="1" dirty="0" smtClean="0">
                <a:latin typeface="ＭＳ ゴシック" pitchFamily="49" charset="-128"/>
                <a:ea typeface="ＭＳ ゴシック" pitchFamily="49" charset="-128"/>
              </a:rPr>
              <a:t>名古屋市公会堂</a:t>
            </a:r>
            <a:r>
              <a:rPr lang="ja-JP" altLang="en-US" b="1" dirty="0" smtClean="0">
                <a:latin typeface="ＭＳ ゴシック" pitchFamily="49" charset="-128"/>
                <a:ea typeface="ＭＳ ゴシック" pitchFamily="49" charset="-128"/>
              </a:rPr>
              <a:t> 大ホール</a:t>
            </a:r>
            <a:endParaRPr lang="en-US" altLang="ja-JP" b="1" dirty="0" smtClean="0">
              <a:latin typeface="ＭＳ ゴシック" pitchFamily="49" charset="-128"/>
              <a:ea typeface="ＭＳ ゴシック" pitchFamily="49" charset="-128"/>
            </a:endParaRPr>
          </a:p>
          <a:p>
            <a:pPr eaLnBrk="1" hangingPunct="1"/>
            <a:r>
              <a:rPr lang="ja-JP" altLang="en-US" b="1" dirty="0">
                <a:latin typeface="ＭＳ ゴシック" pitchFamily="49" charset="-128"/>
                <a:ea typeface="ＭＳ ゴシック" pitchFamily="49" charset="-128"/>
              </a:rPr>
              <a:t>　</a:t>
            </a:r>
            <a:r>
              <a:rPr lang="ja-JP" altLang="en-US" b="1" dirty="0" smtClean="0">
                <a:latin typeface="ＭＳ ゴシック" pitchFamily="49" charset="-128"/>
                <a:ea typeface="ＭＳ ゴシック" pitchFamily="49" charset="-128"/>
              </a:rPr>
              <a:t>　　　　　　　　　　　　　　　 </a:t>
            </a:r>
            <a:endParaRPr lang="en-US" altLang="ja-JP" b="1" dirty="0" smtClean="0">
              <a:latin typeface="ＭＳ ゴシック" pitchFamily="49" charset="-128"/>
              <a:ea typeface="ＭＳ ゴシック" pitchFamily="49" charset="-128"/>
            </a:endParaRPr>
          </a:p>
          <a:p>
            <a:pPr eaLnBrk="1" hangingPunct="1"/>
            <a:endParaRPr lang="en-US" altLang="ja-JP" b="1" dirty="0" smtClean="0">
              <a:latin typeface="ＭＳ ゴシック" pitchFamily="49" charset="-128"/>
              <a:ea typeface="ＭＳ ゴシック" pitchFamily="49" charset="-128"/>
            </a:endParaRPr>
          </a:p>
          <a:p>
            <a:pPr eaLnBrk="1" hangingPunct="1"/>
            <a:endParaRPr lang="en-US" altLang="ja-JP" b="1" dirty="0" smtClean="0">
              <a:latin typeface="ＭＳ ゴシック" pitchFamily="49" charset="-128"/>
              <a:ea typeface="ＭＳ ゴシック" pitchFamily="49" charset="-128"/>
            </a:endParaRPr>
          </a:p>
          <a:p>
            <a:pPr eaLnBrk="1" hangingPunct="1"/>
            <a:r>
              <a:rPr lang="ja-JP" altLang="en-US" b="1" dirty="0" smtClean="0">
                <a:latin typeface="ＭＳ ゴシック" pitchFamily="49" charset="-128"/>
                <a:ea typeface="ＭＳ ゴシック" pitchFamily="49" charset="-128"/>
              </a:rPr>
              <a:t>　主催：　一般社団法人　日本自動車部品工業会</a:t>
            </a:r>
            <a:endParaRPr lang="en-US" altLang="ja-JP" b="1" dirty="0" smtClean="0">
              <a:latin typeface="ＭＳ ゴシック" pitchFamily="49" charset="-128"/>
              <a:ea typeface="ＭＳ ゴシック" pitchFamily="49" charset="-128"/>
            </a:endParaRPr>
          </a:p>
        </p:txBody>
      </p:sp>
      <p:sp>
        <p:nvSpPr>
          <p:cNvPr id="6" name="正方形/長方形 5"/>
          <p:cNvSpPr/>
          <p:nvPr/>
        </p:nvSpPr>
        <p:spPr>
          <a:xfrm>
            <a:off x="8388350" y="0"/>
            <a:ext cx="684213" cy="404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 name="Text Box 7"/>
          <p:cNvSpPr txBox="1">
            <a:spLocks noChangeArrowheads="1"/>
          </p:cNvSpPr>
          <p:nvPr/>
        </p:nvSpPr>
        <p:spPr bwMode="auto">
          <a:xfrm>
            <a:off x="611559" y="5255334"/>
            <a:ext cx="8046889"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lang="ja-JP" altLang="en-US" b="1" dirty="0" smtClean="0">
                <a:latin typeface="ＭＳ ゴシック" pitchFamily="49" charset="-128"/>
                <a:ea typeface="ＭＳ ゴシック" pitchFamily="49" charset="-128"/>
              </a:rPr>
              <a:t>　</a:t>
            </a:r>
            <a:r>
              <a:rPr lang="ja-JP" altLang="en-US" b="1" dirty="0"/>
              <a:t>後援</a:t>
            </a:r>
            <a:r>
              <a:rPr lang="ja-JP" altLang="en-US" b="1" dirty="0" smtClean="0">
                <a:latin typeface="ＭＳ ゴシック" pitchFamily="49" charset="-128"/>
                <a:ea typeface="ＭＳ ゴシック" pitchFamily="49" charset="-128"/>
              </a:rPr>
              <a:t>：　一般</a:t>
            </a:r>
            <a:r>
              <a:rPr lang="ja-JP" altLang="en-US" b="1" dirty="0">
                <a:latin typeface="ＭＳ ゴシック" pitchFamily="49" charset="-128"/>
                <a:ea typeface="ＭＳ ゴシック" pitchFamily="49" charset="-128"/>
              </a:rPr>
              <a:t>社団法人　</a:t>
            </a:r>
            <a:r>
              <a:rPr lang="ja-JP" altLang="en-US" b="1" dirty="0" smtClean="0">
                <a:latin typeface="ＭＳ ゴシック" pitchFamily="49" charset="-128"/>
                <a:ea typeface="ＭＳ ゴシック" pitchFamily="49" charset="-128"/>
              </a:rPr>
              <a:t>日本建設機械工業会</a:t>
            </a:r>
            <a:endParaRPr lang="en-US" altLang="ja-JP" b="1" dirty="0">
              <a:latin typeface="ＭＳ ゴシック" pitchFamily="49" charset="-128"/>
              <a:ea typeface="ＭＳ ゴシック" pitchFamily="49" charset="-128"/>
            </a:endParaRPr>
          </a:p>
          <a:p>
            <a:pPr eaLnBrk="1" hangingPunct="1"/>
            <a:r>
              <a:rPr lang="ja-JP" altLang="en-US" b="1" dirty="0">
                <a:latin typeface="ＭＳ ゴシック" pitchFamily="49" charset="-128"/>
                <a:ea typeface="ＭＳ ゴシック" pitchFamily="49" charset="-128"/>
              </a:rPr>
              <a:t>　　　　　一般社団法人　</a:t>
            </a:r>
            <a:r>
              <a:rPr lang="zh-TW" altLang="en-US" b="1" dirty="0">
                <a:latin typeface="ＭＳ ゴシック" pitchFamily="49" charset="-128"/>
                <a:ea typeface="ＭＳ ゴシック" pitchFamily="49" charset="-128"/>
              </a:rPr>
              <a:t>日本産業車両協会</a:t>
            </a:r>
            <a:endParaRPr lang="en-US" altLang="ja-JP" b="1" dirty="0">
              <a:latin typeface="ＭＳ ゴシック" pitchFamily="49" charset="-128"/>
              <a:ea typeface="ＭＳ ゴシック" pitchFamily="49" charset="-128"/>
            </a:endParaRPr>
          </a:p>
          <a:p>
            <a:pPr eaLnBrk="1" hangingPunct="1"/>
            <a:r>
              <a:rPr lang="ja-JP" altLang="en-US" b="1" dirty="0">
                <a:latin typeface="ＭＳ ゴシック" pitchFamily="49" charset="-128"/>
                <a:ea typeface="ＭＳ ゴシック" pitchFamily="49" charset="-128"/>
              </a:rPr>
              <a:t>　　　　　一般社団法人　</a:t>
            </a:r>
            <a:r>
              <a:rPr lang="zh-TW" altLang="en-US" b="1" dirty="0">
                <a:latin typeface="ＭＳ ゴシック" pitchFamily="49" charset="-128"/>
                <a:ea typeface="ＭＳ ゴシック" pitchFamily="49" charset="-128"/>
              </a:rPr>
              <a:t>日本農業機械</a:t>
            </a:r>
            <a:r>
              <a:rPr lang="zh-TW" altLang="en-US" b="1" dirty="0" smtClean="0">
                <a:latin typeface="ＭＳ ゴシック" pitchFamily="49" charset="-128"/>
                <a:ea typeface="ＭＳ ゴシック" pitchFamily="49" charset="-128"/>
              </a:rPr>
              <a:t>工業会</a:t>
            </a:r>
            <a:endParaRPr lang="en-US" altLang="ja-JP" b="1" dirty="0">
              <a:latin typeface="ＭＳ ゴシック" pitchFamily="49" charset="-128"/>
              <a:ea typeface="ＭＳ ゴシック" pitchFamily="49" charset="-128"/>
            </a:endParaRPr>
          </a:p>
        </p:txBody>
      </p:sp>
    </p:spTree>
    <p:extLst>
      <p:ext uri="{BB962C8B-B14F-4D97-AF65-F5344CB8AC3E}">
        <p14:creationId xmlns:p14="http://schemas.microsoft.com/office/powerpoint/2010/main" val="35496637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6"/>
          <p:cNvSpPr txBox="1">
            <a:spLocks noChangeArrowheads="1"/>
          </p:cNvSpPr>
          <p:nvPr/>
        </p:nvSpPr>
        <p:spPr bwMode="auto">
          <a:xfrm>
            <a:off x="395288" y="447055"/>
            <a:ext cx="777711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en-US" altLang="ja-JP" sz="2400" b="1" dirty="0" smtClean="0">
                <a:latin typeface="+mn-ea"/>
                <a:ea typeface="+mn-ea"/>
              </a:rPr>
              <a:t>2</a:t>
            </a:r>
            <a:r>
              <a:rPr lang="ja-JP" altLang="en-US" sz="2400" b="1" dirty="0" smtClean="0">
                <a:latin typeface="+mn-ea"/>
                <a:ea typeface="+mn-ea"/>
              </a:rPr>
              <a:t>）</a:t>
            </a:r>
            <a:r>
              <a:rPr lang="en-US" altLang="ja-JP" sz="2400" b="1" dirty="0" smtClean="0">
                <a:latin typeface="+mn-ea"/>
                <a:ea typeface="+mn-ea"/>
              </a:rPr>
              <a:t>BSL</a:t>
            </a:r>
            <a:endParaRPr lang="en-US" altLang="ja-JP" sz="2400" b="1" dirty="0">
              <a:latin typeface="+mn-ea"/>
              <a:ea typeface="+mn-ea"/>
            </a:endParaRPr>
          </a:p>
        </p:txBody>
      </p:sp>
      <p:sp>
        <p:nvSpPr>
          <p:cNvPr id="6" name="正方形/長方形 5"/>
          <p:cNvSpPr/>
          <p:nvPr/>
        </p:nvSpPr>
        <p:spPr>
          <a:xfrm>
            <a:off x="539552" y="980728"/>
            <a:ext cx="475252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2000" b="1" dirty="0" smtClean="0">
                <a:solidFill>
                  <a:schemeClr val="tx1"/>
                </a:solidFill>
                <a:latin typeface="+mn-ea"/>
              </a:rPr>
              <a:t>（</a:t>
            </a:r>
            <a:r>
              <a:rPr lang="en-US" altLang="ja-JP" sz="2000" b="1" dirty="0">
                <a:solidFill>
                  <a:schemeClr val="tx1"/>
                </a:solidFill>
                <a:latin typeface="+mn-ea"/>
              </a:rPr>
              <a:t>2</a:t>
            </a:r>
            <a:r>
              <a:rPr lang="ja-JP" altLang="en-US" sz="2000" b="1" dirty="0" smtClean="0">
                <a:solidFill>
                  <a:schemeClr val="tx1"/>
                </a:solidFill>
                <a:latin typeface="+mn-ea"/>
              </a:rPr>
              <a:t>）</a:t>
            </a:r>
            <a:r>
              <a:rPr lang="ja-JP" altLang="en-US" sz="2000" b="1" dirty="0" smtClean="0">
                <a:solidFill>
                  <a:srgbClr val="0000FF"/>
                </a:solidFill>
                <a:latin typeface="+mn-ea"/>
              </a:rPr>
              <a:t>物質の追加方法（</a:t>
            </a:r>
            <a:r>
              <a:rPr lang="en-US" altLang="ja-JP" sz="2000" b="1" dirty="0" smtClean="0">
                <a:solidFill>
                  <a:srgbClr val="0000FF"/>
                </a:solidFill>
                <a:latin typeface="+mn-ea"/>
              </a:rPr>
              <a:t>1/2</a:t>
            </a:r>
            <a:r>
              <a:rPr lang="ja-JP" altLang="en-US" sz="2000" b="1" dirty="0" smtClean="0">
                <a:solidFill>
                  <a:srgbClr val="0000FF"/>
                </a:solidFill>
                <a:latin typeface="+mn-ea"/>
              </a:rPr>
              <a:t>）</a:t>
            </a:r>
            <a:r>
              <a:rPr lang="en-US" altLang="zh-CN" sz="2000" b="1" dirty="0" smtClean="0">
                <a:solidFill>
                  <a:srgbClr val="0000FF"/>
                </a:solidFill>
                <a:latin typeface="ＭＳ Ｐゴシック" panose="020B0600070205080204" pitchFamily="50" charset="-128"/>
                <a:ea typeface="ＭＳ Ｐゴシック" panose="020B0600070205080204" pitchFamily="50" charset="-128"/>
              </a:rPr>
              <a:t> </a:t>
            </a:r>
            <a:endParaRPr lang="en-US" altLang="zh-CN" sz="2000" b="1" dirty="0">
              <a:solidFill>
                <a:srgbClr val="0000FF"/>
              </a:solidFill>
              <a:latin typeface="ＭＳ Ｐゴシック" panose="020B0600070205080204" pitchFamily="50" charset="-128"/>
              <a:ea typeface="ＭＳ Ｐゴシック" panose="020B0600070205080204" pitchFamily="50" charset="-128"/>
            </a:endParaRPr>
          </a:p>
        </p:txBody>
      </p:sp>
      <p:sp>
        <p:nvSpPr>
          <p:cNvPr id="7" name="Text Box 5"/>
          <p:cNvSpPr txBox="1">
            <a:spLocks noChangeArrowheads="1"/>
          </p:cNvSpPr>
          <p:nvPr/>
        </p:nvSpPr>
        <p:spPr bwMode="auto">
          <a:xfrm>
            <a:off x="36513" y="44450"/>
            <a:ext cx="5183559" cy="28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lnSpc>
                <a:spcPct val="150000"/>
              </a:lnSpc>
            </a:pPr>
            <a:r>
              <a:rPr lang="ja-JP" altLang="en-US" sz="1000" dirty="0">
                <a:latin typeface="ＭＳ Ｐゴシック" pitchFamily="50" charset="-128"/>
              </a:rPr>
              <a:t>２</a:t>
            </a:r>
            <a:r>
              <a:rPr lang="en-US" altLang="ja-JP" sz="1000" dirty="0">
                <a:latin typeface="ＭＳ Ｐゴシック" pitchFamily="50" charset="-128"/>
              </a:rPr>
              <a:t>. JAMA</a:t>
            </a:r>
            <a:r>
              <a:rPr lang="ja-JP" altLang="en-US" sz="1000" dirty="0">
                <a:latin typeface="ＭＳ Ｐゴシック" pitchFamily="50" charset="-128"/>
              </a:rPr>
              <a:t>シート → </a:t>
            </a:r>
            <a:r>
              <a:rPr lang="en-US" altLang="ja-JP" sz="1000" dirty="0">
                <a:latin typeface="ＭＳ Ｐゴシック" pitchFamily="50" charset="-128"/>
              </a:rPr>
              <a:t>JAPIA</a:t>
            </a:r>
            <a:r>
              <a:rPr lang="ja-JP" altLang="en-US" sz="1000" dirty="0">
                <a:latin typeface="ＭＳ Ｐゴシック" pitchFamily="50" charset="-128"/>
              </a:rPr>
              <a:t>シートの変化点・機能の解説</a:t>
            </a:r>
            <a:endParaRPr lang="en-US" altLang="ja-JP" sz="1000" dirty="0">
              <a:latin typeface="ＭＳ Ｐゴシック" pitchFamily="50" charset="-128"/>
            </a:endParaRPr>
          </a:p>
        </p:txBody>
      </p:sp>
      <p:sp>
        <p:nvSpPr>
          <p:cNvPr id="8" name="テキスト ボックス 7"/>
          <p:cNvSpPr txBox="1"/>
          <p:nvPr/>
        </p:nvSpPr>
        <p:spPr>
          <a:xfrm>
            <a:off x="251521" y="1954638"/>
            <a:ext cx="8648417" cy="1200329"/>
          </a:xfrm>
          <a:prstGeom prst="rect">
            <a:avLst/>
          </a:prstGeom>
          <a:noFill/>
        </p:spPr>
        <p:txBody>
          <a:bodyPr wrap="square" rtlCol="0">
            <a:spAutoFit/>
          </a:bodyPr>
          <a:lstStyle/>
          <a:p>
            <a:r>
              <a:rPr kumimoji="1" lang="en-US" altLang="ja-JP" sz="2400" dirty="0" smtClean="0">
                <a:latin typeface="ＭＳ Ｐゴシック" panose="020B0600070205080204" pitchFamily="50" charset="-128"/>
                <a:ea typeface="ＭＳ Ｐゴシック" panose="020B0600070205080204" pitchFamily="50" charset="-128"/>
              </a:rPr>
              <a:t>JAPIA</a:t>
            </a:r>
            <a:r>
              <a:rPr kumimoji="1" lang="ja-JP" altLang="en-US" sz="2400" dirty="0" smtClean="0">
                <a:latin typeface="ＭＳ Ｐゴシック" panose="020B0600070205080204" pitchFamily="50" charset="-128"/>
                <a:ea typeface="ＭＳ Ｐゴシック" panose="020B0600070205080204" pitchFamily="50" charset="-128"/>
              </a:rPr>
              <a:t>シートにない物質を使用していて、選択入力できない場合は物質の追加が必要です。</a:t>
            </a:r>
            <a:r>
              <a:rPr lang="ja-JP" altLang="en-US" dirty="0" smtClean="0">
                <a:latin typeface="ＭＳ Ｐゴシック" panose="020B0600070205080204" pitchFamily="50" charset="-128"/>
              </a:rPr>
              <a:t>「</a:t>
            </a:r>
            <a:r>
              <a:rPr lang="en-US" altLang="ja-JP" dirty="0" smtClean="0">
                <a:latin typeface="ＭＳ Ｐゴシック" panose="020B0600070205080204" pitchFamily="50" charset="-128"/>
              </a:rPr>
              <a:t>BSL</a:t>
            </a:r>
            <a:r>
              <a:rPr lang="ja-JP" altLang="en-US" dirty="0" smtClean="0">
                <a:latin typeface="ＭＳ Ｐゴシック" panose="020B0600070205080204" pitchFamily="50" charset="-128"/>
              </a:rPr>
              <a:t>追加</a:t>
            </a:r>
            <a:r>
              <a:rPr lang="ja-JP" altLang="en-US" dirty="0">
                <a:latin typeface="ＭＳ Ｐゴシック" panose="020B0600070205080204" pitchFamily="50" charset="-128"/>
              </a:rPr>
              <a:t>申請書」に必要事項をご記入の</a:t>
            </a:r>
            <a:r>
              <a:rPr lang="ja-JP" altLang="en-US" dirty="0" smtClean="0">
                <a:latin typeface="ＭＳ Ｐゴシック" panose="020B0600070205080204" pitchFamily="50" charset="-128"/>
              </a:rPr>
              <a:t>上</a:t>
            </a:r>
            <a:r>
              <a:rPr lang="ja-JP" altLang="en-US" dirty="0">
                <a:latin typeface="ＭＳ Ｐゴシック" panose="020B0600070205080204" pitchFamily="50" charset="-128"/>
              </a:rPr>
              <a:t>、</a:t>
            </a:r>
            <a:r>
              <a:rPr kumimoji="1" lang="ja-JP" altLang="en-US" sz="2400" dirty="0" smtClean="0">
                <a:latin typeface="ＭＳ Ｐゴシック" panose="020B0600070205080204" pitchFamily="50" charset="-128"/>
                <a:ea typeface="ＭＳ Ｐゴシック" panose="020B0600070205080204" pitchFamily="50" charset="-128"/>
              </a:rPr>
              <a:t>申請してください。</a:t>
            </a:r>
            <a:endParaRPr kumimoji="1" lang="ja-JP" altLang="en-US" sz="2400" dirty="0">
              <a:latin typeface="ＭＳ Ｐゴシック" panose="020B0600070205080204" pitchFamily="50" charset="-128"/>
              <a:ea typeface="ＭＳ Ｐゴシック" panose="020B0600070205080204" pitchFamily="50" charset="-128"/>
            </a:endParaRPr>
          </a:p>
        </p:txBody>
      </p:sp>
      <p:sp>
        <p:nvSpPr>
          <p:cNvPr id="9" name="テキスト ボックス 8"/>
          <p:cNvSpPr txBox="1"/>
          <p:nvPr/>
        </p:nvSpPr>
        <p:spPr>
          <a:xfrm>
            <a:off x="395288" y="3136159"/>
            <a:ext cx="8395861" cy="1785104"/>
          </a:xfrm>
          <a:prstGeom prst="rect">
            <a:avLst/>
          </a:prstGeom>
          <a:solidFill>
            <a:srgbClr val="FFFFCC"/>
          </a:solidFill>
          <a:ln>
            <a:solidFill>
              <a:srgbClr val="0000FF"/>
            </a:solidFill>
          </a:ln>
        </p:spPr>
        <p:txBody>
          <a:bodyPr wrap="square" rtlCol="0">
            <a:spAutoFit/>
          </a:bodyPr>
          <a:lstStyle/>
          <a:p>
            <a:r>
              <a:rPr lang="ja-JP" altLang="en-US" dirty="0" smtClean="0">
                <a:latin typeface="ＭＳ Ｐゴシック" panose="020B0600070205080204" pitchFamily="50" charset="-128"/>
              </a:rPr>
              <a:t>・</a:t>
            </a:r>
            <a:r>
              <a:rPr lang="en-US" altLang="ja-JP" dirty="0" smtClean="0">
                <a:latin typeface="ＭＳ Ｐゴシック" panose="020B0600070205080204" pitchFamily="50" charset="-128"/>
              </a:rPr>
              <a:t>BSL</a:t>
            </a:r>
            <a:r>
              <a:rPr lang="ja-JP" altLang="en-US" dirty="0" smtClean="0">
                <a:latin typeface="ＭＳ Ｐゴシック" panose="020B0600070205080204" pitchFamily="50" charset="-128"/>
              </a:rPr>
              <a:t>追加</a:t>
            </a:r>
            <a:r>
              <a:rPr lang="ja-JP" altLang="en-US" dirty="0">
                <a:latin typeface="ＭＳ Ｐゴシック" panose="020B0600070205080204" pitchFamily="50" charset="-128"/>
              </a:rPr>
              <a:t>申請書</a:t>
            </a:r>
            <a:r>
              <a:rPr lang="ja-JP" altLang="en-US" dirty="0" smtClean="0">
                <a:latin typeface="ＭＳ Ｐゴシック" panose="020B0600070205080204" pitchFamily="50" charset="-128"/>
              </a:rPr>
              <a:t>：</a:t>
            </a:r>
            <a:endParaRPr lang="en-US" altLang="ja-JP" dirty="0" smtClean="0">
              <a:latin typeface="ＭＳ Ｐゴシック" panose="020B0600070205080204" pitchFamily="50" charset="-128"/>
            </a:endParaRPr>
          </a:p>
          <a:p>
            <a:endParaRPr lang="en-US" altLang="ja-JP" sz="800" dirty="0">
              <a:latin typeface="ＭＳ Ｐゴシック" panose="020B0600070205080204" pitchFamily="50" charset="-128"/>
            </a:endParaRPr>
          </a:p>
          <a:p>
            <a:r>
              <a:rPr lang="ja-JP" altLang="en-US" dirty="0" smtClean="0"/>
              <a:t>　　　　　　　</a:t>
            </a:r>
            <a:r>
              <a:rPr lang="en-US" altLang="ja-JP" u="sng" dirty="0" smtClean="0">
                <a:hlinkClick r:id="rId3"/>
              </a:rPr>
              <a:t>https</a:t>
            </a:r>
            <a:r>
              <a:rPr lang="en-US" altLang="ja-JP" u="sng" dirty="0">
                <a:hlinkClick r:id="rId3"/>
              </a:rPr>
              <a:t>://www.japia.or.jp/work/kankyou/japiasheet</a:t>
            </a:r>
            <a:r>
              <a:rPr lang="en-US" altLang="ja-JP" u="sng" dirty="0" smtClean="0">
                <a:hlinkClick r:id="rId3"/>
              </a:rPr>
              <a:t>/</a:t>
            </a:r>
            <a:endParaRPr lang="en-US" altLang="ja-JP" u="sng" dirty="0" smtClean="0"/>
          </a:p>
          <a:p>
            <a:endParaRPr lang="en-US" altLang="ja-JP" dirty="0" smtClean="0">
              <a:latin typeface="ＭＳ Ｐゴシック" panose="020B0600070205080204" pitchFamily="50" charset="-128"/>
            </a:endParaRPr>
          </a:p>
          <a:p>
            <a:r>
              <a:rPr lang="ja-JP" altLang="en-US" dirty="0" smtClean="0">
                <a:latin typeface="ＭＳ Ｐゴシック" panose="020B0600070205080204" pitchFamily="50" charset="-128"/>
              </a:rPr>
              <a:t>・ご提出先</a:t>
            </a:r>
            <a:r>
              <a:rPr lang="en-US" altLang="ja-JP" dirty="0" smtClean="0">
                <a:latin typeface="ＭＳ Ｐゴシック" panose="020B0600070205080204" pitchFamily="50" charset="-128"/>
              </a:rPr>
              <a:t>:</a:t>
            </a:r>
            <a:r>
              <a:rPr lang="ja-JP" altLang="en-US" dirty="0" smtClean="0">
                <a:latin typeface="ＭＳ Ｐゴシック" panose="020B0600070205080204" pitchFamily="50" charset="-128"/>
              </a:rPr>
              <a:t>一般社団法人　日本自動車部品工業会技術部</a:t>
            </a:r>
            <a:endParaRPr lang="en-US" altLang="ja-JP" dirty="0" smtClean="0">
              <a:latin typeface="ＭＳ Ｐゴシック" panose="020B0600070205080204" pitchFamily="50" charset="-128"/>
            </a:endParaRPr>
          </a:p>
          <a:p>
            <a:endParaRPr lang="en-US" altLang="ja-JP" sz="600" dirty="0">
              <a:latin typeface="ＭＳ Ｐゴシック" panose="020B0600070205080204" pitchFamily="50" charset="-128"/>
              <a:hlinkClick r:id="rId4"/>
            </a:endParaRPr>
          </a:p>
          <a:p>
            <a:r>
              <a:rPr lang="ja-JP" altLang="en-US" dirty="0"/>
              <a:t>　　　　　　　</a:t>
            </a:r>
            <a:r>
              <a:rPr lang="en-US" altLang="ja-JP" u="sng" dirty="0" smtClean="0">
                <a:hlinkClick r:id="rId4"/>
              </a:rPr>
              <a:t>https://www.japia.or.jp/contact_gijyutsu/</a:t>
            </a:r>
            <a:endParaRPr lang="en-US" altLang="ja-JP" u="sng" dirty="0" smtClean="0"/>
          </a:p>
          <a:p>
            <a:endParaRPr lang="en-US" altLang="ja-JP" sz="600" dirty="0">
              <a:latin typeface="ＭＳ Ｐゴシック" panose="020B0600070205080204" pitchFamily="50" charset="-128"/>
            </a:endParaRPr>
          </a:p>
        </p:txBody>
      </p:sp>
      <p:sp>
        <p:nvSpPr>
          <p:cNvPr id="10" name="テキスト ボックス 9"/>
          <p:cNvSpPr txBox="1"/>
          <p:nvPr/>
        </p:nvSpPr>
        <p:spPr>
          <a:xfrm>
            <a:off x="251520" y="1478238"/>
            <a:ext cx="3405819" cy="461665"/>
          </a:xfrm>
          <a:prstGeom prst="rect">
            <a:avLst/>
          </a:prstGeom>
          <a:noFill/>
        </p:spPr>
        <p:txBody>
          <a:bodyPr wrap="square" rtlCol="0">
            <a:spAutoFit/>
          </a:bodyPr>
          <a:lstStyle/>
          <a:p>
            <a:r>
              <a:rPr lang="ja-JP" altLang="en-US" sz="2400" dirty="0" smtClean="0">
                <a:solidFill>
                  <a:srgbClr val="CC0000"/>
                </a:solidFill>
                <a:latin typeface="ＭＳ Ｐゴシック" panose="020B0600070205080204" pitchFamily="50" charset="-128"/>
                <a:ea typeface="ＭＳ Ｐゴシック" panose="020B0600070205080204" pitchFamily="50" charset="-128"/>
              </a:rPr>
              <a:t>□物質追加申請方法</a:t>
            </a:r>
            <a:endParaRPr lang="ja-JP" altLang="ja-JP" sz="2400" dirty="0">
              <a:solidFill>
                <a:srgbClr val="CC0000"/>
              </a:solidFill>
              <a:latin typeface="ＭＳ Ｐゴシック" panose="020B0600070205080204" pitchFamily="50" charset="-128"/>
              <a:ea typeface="ＭＳ Ｐゴシック" panose="020B0600070205080204" pitchFamily="50" charset="-128"/>
            </a:endParaRPr>
          </a:p>
        </p:txBody>
      </p:sp>
      <p:sp>
        <p:nvSpPr>
          <p:cNvPr id="11" name="テキスト ボックス 10"/>
          <p:cNvSpPr txBox="1"/>
          <p:nvPr/>
        </p:nvSpPr>
        <p:spPr>
          <a:xfrm>
            <a:off x="251521" y="5157192"/>
            <a:ext cx="3405819" cy="461665"/>
          </a:xfrm>
          <a:prstGeom prst="rect">
            <a:avLst/>
          </a:prstGeom>
          <a:noFill/>
        </p:spPr>
        <p:txBody>
          <a:bodyPr wrap="square" rtlCol="0">
            <a:spAutoFit/>
          </a:bodyPr>
          <a:lstStyle/>
          <a:p>
            <a:r>
              <a:rPr lang="ja-JP" altLang="en-US" sz="2400" dirty="0" smtClean="0">
                <a:solidFill>
                  <a:srgbClr val="CC0000"/>
                </a:solidFill>
                <a:latin typeface="ＭＳ Ｐゴシック" panose="020B0600070205080204" pitchFamily="50" charset="-128"/>
                <a:ea typeface="ＭＳ Ｐゴシック" panose="020B0600070205080204" pitchFamily="50" charset="-128"/>
              </a:rPr>
              <a:t>□反映時期</a:t>
            </a:r>
            <a:endParaRPr lang="ja-JP" altLang="ja-JP" sz="2400" dirty="0">
              <a:solidFill>
                <a:srgbClr val="CC0000"/>
              </a:solidFill>
              <a:latin typeface="ＭＳ Ｐゴシック" panose="020B0600070205080204" pitchFamily="50" charset="-128"/>
              <a:ea typeface="ＭＳ Ｐゴシック" panose="020B0600070205080204" pitchFamily="50" charset="-128"/>
            </a:endParaRPr>
          </a:p>
        </p:txBody>
      </p:sp>
      <p:sp>
        <p:nvSpPr>
          <p:cNvPr id="12" name="テキスト ボックス 11"/>
          <p:cNvSpPr txBox="1"/>
          <p:nvPr/>
        </p:nvSpPr>
        <p:spPr>
          <a:xfrm>
            <a:off x="504077" y="5695896"/>
            <a:ext cx="8395861" cy="830997"/>
          </a:xfrm>
          <a:prstGeom prst="rect">
            <a:avLst/>
          </a:prstGeom>
          <a:noFill/>
        </p:spPr>
        <p:txBody>
          <a:bodyPr wrap="square" rtlCol="0">
            <a:spAutoFit/>
          </a:bodyPr>
          <a:lstStyle/>
          <a:p>
            <a:r>
              <a:rPr lang="ja-JP" altLang="en-US" sz="2400" dirty="0" smtClean="0">
                <a:latin typeface="ＭＳ Ｐゴシック" panose="020B0600070205080204" pitchFamily="50" charset="-128"/>
                <a:ea typeface="ＭＳ Ｐゴシック" panose="020B0600070205080204" pitchFamily="50" charset="-128"/>
              </a:rPr>
              <a:t>物質リストへの反映時期</a:t>
            </a:r>
            <a:r>
              <a:rPr lang="ja-JP" altLang="ja-JP" sz="2400" dirty="0" smtClean="0">
                <a:latin typeface="ＭＳ Ｐゴシック" panose="020B0600070205080204" pitchFamily="50" charset="-128"/>
                <a:ea typeface="ＭＳ Ｐゴシック" panose="020B0600070205080204" pitchFamily="50" charset="-128"/>
              </a:rPr>
              <a:t>は</a:t>
            </a:r>
            <a:r>
              <a:rPr lang="ja-JP" altLang="en-US" sz="2400" dirty="0" smtClean="0">
                <a:latin typeface="ＭＳ Ｐゴシック" panose="020B0600070205080204" pitchFamily="50" charset="-128"/>
                <a:ea typeface="ＭＳ Ｐゴシック" panose="020B0600070205080204" pitchFamily="50" charset="-128"/>
              </a:rPr>
              <a:t>申請書受領後の直</a:t>
            </a:r>
            <a:r>
              <a:rPr lang="ja-JP" altLang="en-US" sz="2400" dirty="0">
                <a:latin typeface="ＭＳ Ｐゴシック" panose="020B0600070205080204" pitchFamily="50" charset="-128"/>
                <a:ea typeface="ＭＳ Ｐゴシック" panose="020B0600070205080204" pitchFamily="50" charset="-128"/>
              </a:rPr>
              <a:t>近</a:t>
            </a:r>
            <a:r>
              <a:rPr lang="ja-JP" altLang="en-US" sz="2400" dirty="0" smtClean="0">
                <a:latin typeface="ＭＳ Ｐゴシック" panose="020B0600070205080204" pitchFamily="50" charset="-128"/>
                <a:ea typeface="ＭＳ Ｐゴシック" panose="020B0600070205080204" pitchFamily="50" charset="-128"/>
              </a:rPr>
              <a:t>の</a:t>
            </a:r>
            <a:r>
              <a:rPr lang="en-US" altLang="ja-JP" sz="2400" dirty="0" smtClean="0">
                <a:latin typeface="ＭＳ Ｐゴシック" panose="020B0600070205080204" pitchFamily="50" charset="-128"/>
                <a:ea typeface="ＭＳ Ｐゴシック" panose="020B0600070205080204" pitchFamily="50" charset="-128"/>
              </a:rPr>
              <a:t>JAPIA</a:t>
            </a:r>
            <a:r>
              <a:rPr lang="ja-JP" altLang="en-US" sz="2400" dirty="0" smtClean="0">
                <a:latin typeface="ＭＳ Ｐゴシック" panose="020B0600070205080204" pitchFamily="50" charset="-128"/>
                <a:ea typeface="ＭＳ Ｐゴシック" panose="020B0600070205080204" pitchFamily="50" charset="-128"/>
              </a:rPr>
              <a:t>シート改正タイミング（４月，７月，１０月</a:t>
            </a:r>
            <a:r>
              <a:rPr lang="en-US" altLang="ja-JP" sz="2400" dirty="0" smtClean="0">
                <a:latin typeface="ＭＳ Ｐゴシック" panose="020B0600070205080204" pitchFamily="50" charset="-128"/>
                <a:ea typeface="ＭＳ Ｐゴシック" panose="020B0600070205080204" pitchFamily="50" charset="-128"/>
              </a:rPr>
              <a:t>)</a:t>
            </a:r>
            <a:r>
              <a:rPr lang="ja-JP" altLang="en-US" sz="2400" dirty="0" smtClean="0">
                <a:latin typeface="ＭＳ Ｐゴシック" panose="020B0600070205080204" pitchFamily="50" charset="-128"/>
                <a:ea typeface="ＭＳ Ｐゴシック" panose="020B0600070205080204" pitchFamily="50" charset="-128"/>
              </a:rPr>
              <a:t>となります。</a:t>
            </a:r>
            <a:endParaRPr lang="ja-JP" altLang="ja-JP" sz="24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8760954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6"/>
          <p:cNvSpPr txBox="1">
            <a:spLocks noChangeArrowheads="1"/>
          </p:cNvSpPr>
          <p:nvPr/>
        </p:nvSpPr>
        <p:spPr bwMode="auto">
          <a:xfrm>
            <a:off x="395288" y="447055"/>
            <a:ext cx="777711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en-US" altLang="ja-JP" sz="2400" b="1" dirty="0" smtClean="0">
                <a:latin typeface="+mn-ea"/>
                <a:ea typeface="+mn-ea"/>
              </a:rPr>
              <a:t>2</a:t>
            </a:r>
            <a:r>
              <a:rPr lang="ja-JP" altLang="en-US" sz="2400" b="1" dirty="0" smtClean="0">
                <a:latin typeface="+mn-ea"/>
                <a:ea typeface="+mn-ea"/>
              </a:rPr>
              <a:t>）</a:t>
            </a:r>
            <a:r>
              <a:rPr lang="en-US" altLang="ja-JP" sz="2400" b="1" dirty="0" smtClean="0">
                <a:latin typeface="+mn-ea"/>
                <a:ea typeface="+mn-ea"/>
              </a:rPr>
              <a:t>BSL</a:t>
            </a:r>
            <a:endParaRPr lang="en-US" altLang="ja-JP" sz="2400" b="1" dirty="0">
              <a:latin typeface="+mn-ea"/>
              <a:ea typeface="+mn-ea"/>
            </a:endParaRPr>
          </a:p>
        </p:txBody>
      </p:sp>
      <p:sp>
        <p:nvSpPr>
          <p:cNvPr id="6" name="正方形/長方形 5"/>
          <p:cNvSpPr/>
          <p:nvPr/>
        </p:nvSpPr>
        <p:spPr>
          <a:xfrm>
            <a:off x="539552" y="980728"/>
            <a:ext cx="475252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2000" b="1" dirty="0" smtClean="0">
                <a:solidFill>
                  <a:schemeClr val="tx1"/>
                </a:solidFill>
                <a:latin typeface="+mn-ea"/>
              </a:rPr>
              <a:t>（</a:t>
            </a:r>
            <a:r>
              <a:rPr lang="en-US" altLang="ja-JP" sz="2000" b="1" dirty="0">
                <a:solidFill>
                  <a:schemeClr val="tx1"/>
                </a:solidFill>
                <a:latin typeface="+mn-ea"/>
              </a:rPr>
              <a:t>2</a:t>
            </a:r>
            <a:r>
              <a:rPr lang="ja-JP" altLang="en-US" sz="2000" b="1" dirty="0" smtClean="0">
                <a:solidFill>
                  <a:schemeClr val="tx1"/>
                </a:solidFill>
                <a:latin typeface="+mn-ea"/>
              </a:rPr>
              <a:t>）</a:t>
            </a:r>
            <a:r>
              <a:rPr lang="ja-JP" altLang="en-US" sz="2000" b="1" dirty="0" smtClean="0">
                <a:solidFill>
                  <a:srgbClr val="0000FF"/>
                </a:solidFill>
                <a:latin typeface="+mn-ea"/>
              </a:rPr>
              <a:t>物質の追加方法（</a:t>
            </a:r>
            <a:r>
              <a:rPr lang="en-US" altLang="ja-JP" sz="2000" b="1" dirty="0" smtClean="0">
                <a:solidFill>
                  <a:srgbClr val="0000FF"/>
                </a:solidFill>
                <a:latin typeface="+mn-ea"/>
              </a:rPr>
              <a:t>2/2</a:t>
            </a:r>
            <a:r>
              <a:rPr lang="ja-JP" altLang="en-US" sz="2000" b="1" dirty="0" smtClean="0">
                <a:solidFill>
                  <a:srgbClr val="0000FF"/>
                </a:solidFill>
                <a:latin typeface="+mn-ea"/>
              </a:rPr>
              <a:t>）</a:t>
            </a:r>
            <a:r>
              <a:rPr lang="en-US" altLang="zh-CN" sz="2000" b="1" dirty="0" smtClean="0">
                <a:solidFill>
                  <a:srgbClr val="0000FF"/>
                </a:solidFill>
                <a:latin typeface="ＭＳ Ｐゴシック" panose="020B0600070205080204" pitchFamily="50" charset="-128"/>
                <a:ea typeface="ＭＳ Ｐゴシック" panose="020B0600070205080204" pitchFamily="50" charset="-128"/>
              </a:rPr>
              <a:t> </a:t>
            </a:r>
            <a:endParaRPr lang="en-US" altLang="zh-CN" sz="2000" b="1" dirty="0">
              <a:solidFill>
                <a:srgbClr val="0000FF"/>
              </a:solidFill>
              <a:latin typeface="ＭＳ Ｐゴシック" panose="020B0600070205080204" pitchFamily="50" charset="-128"/>
              <a:ea typeface="ＭＳ Ｐゴシック" panose="020B0600070205080204" pitchFamily="50" charset="-128"/>
            </a:endParaRPr>
          </a:p>
        </p:txBody>
      </p:sp>
      <p:sp>
        <p:nvSpPr>
          <p:cNvPr id="7" name="Text Box 5"/>
          <p:cNvSpPr txBox="1">
            <a:spLocks noChangeArrowheads="1"/>
          </p:cNvSpPr>
          <p:nvPr/>
        </p:nvSpPr>
        <p:spPr bwMode="auto">
          <a:xfrm>
            <a:off x="36513" y="44450"/>
            <a:ext cx="5183559" cy="28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lnSpc>
                <a:spcPct val="150000"/>
              </a:lnSpc>
            </a:pPr>
            <a:r>
              <a:rPr lang="ja-JP" altLang="en-US" sz="1000" dirty="0">
                <a:latin typeface="ＭＳ Ｐゴシック" pitchFamily="50" charset="-128"/>
              </a:rPr>
              <a:t>２</a:t>
            </a:r>
            <a:r>
              <a:rPr lang="en-US" altLang="ja-JP" sz="1000" dirty="0">
                <a:latin typeface="ＭＳ Ｐゴシック" pitchFamily="50" charset="-128"/>
              </a:rPr>
              <a:t>. JAMA</a:t>
            </a:r>
            <a:r>
              <a:rPr lang="ja-JP" altLang="en-US" sz="1000" dirty="0">
                <a:latin typeface="ＭＳ Ｐゴシック" pitchFamily="50" charset="-128"/>
              </a:rPr>
              <a:t>シート → </a:t>
            </a:r>
            <a:r>
              <a:rPr lang="en-US" altLang="ja-JP" sz="1000" dirty="0">
                <a:latin typeface="ＭＳ Ｐゴシック" pitchFamily="50" charset="-128"/>
              </a:rPr>
              <a:t>JAPIA</a:t>
            </a:r>
            <a:r>
              <a:rPr lang="ja-JP" altLang="en-US" sz="1000" dirty="0">
                <a:latin typeface="ＭＳ Ｐゴシック" pitchFamily="50" charset="-128"/>
              </a:rPr>
              <a:t>シートの変化点・機能の解説</a:t>
            </a:r>
            <a:endParaRPr lang="en-US" altLang="ja-JP" sz="1000" dirty="0">
              <a:latin typeface="ＭＳ Ｐゴシック" pitchFamily="50" charset="-128"/>
            </a:endParaRPr>
          </a:p>
        </p:txBody>
      </p:sp>
      <p:sp>
        <p:nvSpPr>
          <p:cNvPr id="10" name="テキスト ボックス 9"/>
          <p:cNvSpPr txBox="1"/>
          <p:nvPr/>
        </p:nvSpPr>
        <p:spPr>
          <a:xfrm>
            <a:off x="251520" y="1478238"/>
            <a:ext cx="4248472" cy="461665"/>
          </a:xfrm>
          <a:prstGeom prst="rect">
            <a:avLst/>
          </a:prstGeom>
          <a:noFill/>
        </p:spPr>
        <p:txBody>
          <a:bodyPr wrap="square" rtlCol="0">
            <a:spAutoFit/>
          </a:bodyPr>
          <a:lstStyle/>
          <a:p>
            <a:r>
              <a:rPr lang="ja-JP" altLang="en-US" sz="2400" dirty="0" smtClean="0">
                <a:solidFill>
                  <a:srgbClr val="CC0000"/>
                </a:solidFill>
                <a:latin typeface="ＭＳ Ｐゴシック" panose="020B0600070205080204" pitchFamily="50" charset="-128"/>
                <a:ea typeface="ＭＳ Ｐゴシック" panose="020B0600070205080204" pitchFamily="50" charset="-128"/>
              </a:rPr>
              <a:t>□物質追加申請書</a:t>
            </a:r>
            <a:r>
              <a:rPr lang="en-US" altLang="ja-JP" sz="2400" dirty="0" smtClean="0">
                <a:solidFill>
                  <a:srgbClr val="CC0000"/>
                </a:solidFill>
                <a:latin typeface="ＭＳ Ｐゴシック" panose="020B0600070205080204" pitchFamily="50" charset="-128"/>
                <a:ea typeface="ＭＳ Ｐゴシック" panose="020B0600070205080204" pitchFamily="50" charset="-128"/>
              </a:rPr>
              <a:t>(</a:t>
            </a:r>
            <a:r>
              <a:rPr lang="ja-JP" altLang="en-US" sz="2400" dirty="0" smtClean="0">
                <a:solidFill>
                  <a:srgbClr val="CC0000"/>
                </a:solidFill>
                <a:latin typeface="ＭＳ Ｐゴシック" panose="020B0600070205080204" pitchFamily="50" charset="-128"/>
                <a:ea typeface="ＭＳ Ｐゴシック" panose="020B0600070205080204" pitchFamily="50" charset="-128"/>
              </a:rPr>
              <a:t>見本</a:t>
            </a:r>
            <a:r>
              <a:rPr lang="en-US" altLang="ja-JP" sz="2400" dirty="0" smtClean="0">
                <a:solidFill>
                  <a:srgbClr val="CC0000"/>
                </a:solidFill>
                <a:latin typeface="ＭＳ Ｐゴシック" panose="020B0600070205080204" pitchFamily="50" charset="-128"/>
                <a:ea typeface="ＭＳ Ｐゴシック" panose="020B0600070205080204" pitchFamily="50" charset="-128"/>
              </a:rPr>
              <a:t>)</a:t>
            </a:r>
            <a:endParaRPr lang="ja-JP" altLang="ja-JP" sz="2400" dirty="0">
              <a:solidFill>
                <a:srgbClr val="CC0000"/>
              </a:solidFill>
              <a:latin typeface="ＭＳ Ｐゴシック" panose="020B0600070205080204" pitchFamily="50" charset="-128"/>
              <a:ea typeface="ＭＳ Ｐゴシック" panose="020B0600070205080204" pitchFamily="50" charset="-128"/>
            </a:endParaRPr>
          </a:p>
        </p:txBody>
      </p:sp>
      <p:pic>
        <p:nvPicPr>
          <p:cNvPr id="3" name="図 2"/>
          <p:cNvPicPr>
            <a:picLocks noChangeAspect="1"/>
          </p:cNvPicPr>
          <p:nvPr/>
        </p:nvPicPr>
        <p:blipFill rotWithShape="1">
          <a:blip r:embed="rId3"/>
          <a:srcRect t="8495"/>
          <a:stretch/>
        </p:blipFill>
        <p:spPr>
          <a:xfrm>
            <a:off x="611560" y="1912094"/>
            <a:ext cx="8172400" cy="4724217"/>
          </a:xfrm>
          <a:prstGeom prst="rect">
            <a:avLst/>
          </a:prstGeom>
        </p:spPr>
      </p:pic>
    </p:spTree>
    <p:extLst>
      <p:ext uri="{BB962C8B-B14F-4D97-AF65-F5344CB8AC3E}">
        <p14:creationId xmlns:p14="http://schemas.microsoft.com/office/powerpoint/2010/main" val="24763030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フローチャート: 書類 5"/>
          <p:cNvSpPr/>
          <p:nvPr/>
        </p:nvSpPr>
        <p:spPr>
          <a:xfrm>
            <a:off x="4233176" y="904450"/>
            <a:ext cx="1303699" cy="792010"/>
          </a:xfrm>
          <a:prstGeom prst="flowChartDocument">
            <a:avLst/>
          </a:prstGeom>
          <a:solidFill>
            <a:srgbClr val="FF0000">
              <a:alpha val="28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10" name="Text Box 5"/>
          <p:cNvSpPr txBox="1">
            <a:spLocks noChangeArrowheads="1"/>
          </p:cNvSpPr>
          <p:nvPr/>
        </p:nvSpPr>
        <p:spPr bwMode="auto">
          <a:xfrm>
            <a:off x="36513" y="44450"/>
            <a:ext cx="5183559" cy="28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ＭＳ Ｐゴシック" pitchFamily="50" charset="-128"/>
                <a:ea typeface="ＭＳ Ｐゴシック" pitchFamily="50" charset="-128"/>
                <a:cs typeface="+mn-cs"/>
              </a:rPr>
              <a:t>２</a:t>
            </a:r>
            <a:r>
              <a:rPr kumimoji="1" lang="en-US" altLang="ja-JP" sz="1000" b="0" i="0" u="none" strike="noStrike" kern="1200" cap="none" spc="0" normalizeH="0" baseline="0" noProof="0" dirty="0">
                <a:ln>
                  <a:noFill/>
                </a:ln>
                <a:solidFill>
                  <a:prstClr val="black"/>
                </a:solidFill>
                <a:effectLst/>
                <a:uLnTx/>
                <a:uFillTx/>
                <a:latin typeface="ＭＳ Ｐゴシック" pitchFamily="50" charset="-128"/>
                <a:ea typeface="ＭＳ Ｐゴシック" pitchFamily="50" charset="-128"/>
                <a:cs typeface="+mn-cs"/>
              </a:rPr>
              <a:t>. JAMA</a:t>
            </a:r>
            <a:r>
              <a:rPr kumimoji="1" lang="ja-JP" altLang="en-US" sz="1000" b="0" i="0" u="none" strike="noStrike" kern="1200" cap="none" spc="0" normalizeH="0" baseline="0" noProof="0" dirty="0">
                <a:ln>
                  <a:noFill/>
                </a:ln>
                <a:solidFill>
                  <a:prstClr val="black"/>
                </a:solidFill>
                <a:effectLst/>
                <a:uLnTx/>
                <a:uFillTx/>
                <a:latin typeface="ＭＳ Ｐゴシック" pitchFamily="50" charset="-128"/>
                <a:ea typeface="ＭＳ Ｐゴシック" pitchFamily="50" charset="-128"/>
                <a:cs typeface="+mn-cs"/>
              </a:rPr>
              <a:t>シート → </a:t>
            </a:r>
            <a:r>
              <a:rPr kumimoji="1" lang="en-US" altLang="ja-JP" sz="1000" b="0" i="0" u="none" strike="noStrike" kern="1200" cap="none" spc="0" normalizeH="0" baseline="0" noProof="0" dirty="0">
                <a:ln>
                  <a:noFill/>
                </a:ln>
                <a:solidFill>
                  <a:prstClr val="black"/>
                </a:solidFill>
                <a:effectLst/>
                <a:uLnTx/>
                <a:uFillTx/>
                <a:latin typeface="ＭＳ Ｐゴシック" pitchFamily="50" charset="-128"/>
                <a:ea typeface="ＭＳ Ｐゴシック" pitchFamily="50" charset="-128"/>
                <a:cs typeface="+mn-cs"/>
              </a:rPr>
              <a:t>JAPIA</a:t>
            </a:r>
            <a:r>
              <a:rPr kumimoji="1" lang="ja-JP" altLang="en-US" sz="1000" b="0" i="0" u="none" strike="noStrike" kern="1200" cap="none" spc="0" normalizeH="0" baseline="0" noProof="0" dirty="0">
                <a:ln>
                  <a:noFill/>
                </a:ln>
                <a:solidFill>
                  <a:prstClr val="black"/>
                </a:solidFill>
                <a:effectLst/>
                <a:uLnTx/>
                <a:uFillTx/>
                <a:latin typeface="ＭＳ Ｐゴシック" pitchFamily="50" charset="-128"/>
                <a:ea typeface="ＭＳ Ｐゴシック" pitchFamily="50" charset="-128"/>
                <a:cs typeface="+mn-cs"/>
              </a:rPr>
              <a:t>シートの変化点・機能の解説</a:t>
            </a:r>
            <a:endParaRPr kumimoji="1" lang="en-US" altLang="ja-JP" sz="1000" b="0" i="0" u="none" strike="noStrike" kern="1200" cap="none" spc="0" normalizeH="0" baseline="0" noProof="0" dirty="0">
              <a:ln>
                <a:noFill/>
              </a:ln>
              <a:solidFill>
                <a:prstClr val="black"/>
              </a:solidFill>
              <a:effectLst/>
              <a:uLnTx/>
              <a:uFillTx/>
              <a:latin typeface="ＭＳ Ｐゴシック" pitchFamily="50" charset="-128"/>
              <a:ea typeface="ＭＳ Ｐゴシック" pitchFamily="50" charset="-128"/>
              <a:cs typeface="+mn-cs"/>
            </a:endParaRPr>
          </a:p>
        </p:txBody>
      </p:sp>
      <p:graphicFrame>
        <p:nvGraphicFramePr>
          <p:cNvPr id="3" name="表 2"/>
          <p:cNvGraphicFramePr>
            <a:graphicFrameLocks noGrp="1"/>
          </p:cNvGraphicFramePr>
          <p:nvPr>
            <p:extLst/>
          </p:nvPr>
        </p:nvGraphicFramePr>
        <p:xfrm>
          <a:off x="111077" y="2257253"/>
          <a:ext cx="8925419" cy="4198455"/>
        </p:xfrm>
        <a:graphic>
          <a:graphicData uri="http://schemas.openxmlformats.org/drawingml/2006/table">
            <a:tbl>
              <a:tblPr firstRow="1" bandRow="1">
                <a:tableStyleId>{5C22544A-7EE6-4342-B048-85BDC9FD1C3A}</a:tableStyleId>
              </a:tblPr>
              <a:tblGrid>
                <a:gridCol w="410037">
                  <a:extLst>
                    <a:ext uri="{9D8B030D-6E8A-4147-A177-3AD203B41FA5}">
                      <a16:colId xmlns:a16="http://schemas.microsoft.com/office/drawing/2014/main" val="1738367635"/>
                    </a:ext>
                  </a:extLst>
                </a:gridCol>
                <a:gridCol w="1097073">
                  <a:extLst>
                    <a:ext uri="{9D8B030D-6E8A-4147-A177-3AD203B41FA5}">
                      <a16:colId xmlns:a16="http://schemas.microsoft.com/office/drawing/2014/main" val="2242154696"/>
                    </a:ext>
                  </a:extLst>
                </a:gridCol>
                <a:gridCol w="1135464">
                  <a:extLst>
                    <a:ext uri="{9D8B030D-6E8A-4147-A177-3AD203B41FA5}">
                      <a16:colId xmlns:a16="http://schemas.microsoft.com/office/drawing/2014/main" val="2559481329"/>
                    </a:ext>
                  </a:extLst>
                </a:gridCol>
                <a:gridCol w="738229">
                  <a:extLst>
                    <a:ext uri="{9D8B030D-6E8A-4147-A177-3AD203B41FA5}">
                      <a16:colId xmlns:a16="http://schemas.microsoft.com/office/drawing/2014/main" val="4277175770"/>
                    </a:ext>
                  </a:extLst>
                </a:gridCol>
                <a:gridCol w="542006">
                  <a:extLst>
                    <a:ext uri="{9D8B030D-6E8A-4147-A177-3AD203B41FA5}">
                      <a16:colId xmlns:a16="http://schemas.microsoft.com/office/drawing/2014/main" val="1181876348"/>
                    </a:ext>
                  </a:extLst>
                </a:gridCol>
                <a:gridCol w="1144617">
                  <a:extLst>
                    <a:ext uri="{9D8B030D-6E8A-4147-A177-3AD203B41FA5}">
                      <a16:colId xmlns:a16="http://schemas.microsoft.com/office/drawing/2014/main" val="3986829828"/>
                    </a:ext>
                  </a:extLst>
                </a:gridCol>
                <a:gridCol w="934340">
                  <a:extLst>
                    <a:ext uri="{9D8B030D-6E8A-4147-A177-3AD203B41FA5}">
                      <a16:colId xmlns:a16="http://schemas.microsoft.com/office/drawing/2014/main" val="2586744324"/>
                    </a:ext>
                  </a:extLst>
                </a:gridCol>
                <a:gridCol w="1483493">
                  <a:extLst>
                    <a:ext uri="{9D8B030D-6E8A-4147-A177-3AD203B41FA5}">
                      <a16:colId xmlns:a16="http://schemas.microsoft.com/office/drawing/2014/main" val="266896724"/>
                    </a:ext>
                  </a:extLst>
                </a:gridCol>
                <a:gridCol w="1440160">
                  <a:extLst>
                    <a:ext uri="{9D8B030D-6E8A-4147-A177-3AD203B41FA5}">
                      <a16:colId xmlns:a16="http://schemas.microsoft.com/office/drawing/2014/main" val="703532432"/>
                    </a:ext>
                  </a:extLst>
                </a:gridCol>
              </a:tblGrid>
              <a:tr h="341494">
                <a:tc>
                  <a:txBody>
                    <a:bodyPr/>
                    <a:lstStyle/>
                    <a:p>
                      <a:pPr algn="ctr"/>
                      <a:endParaRPr kumimoji="1" lang="ja-JP" altLang="en-US" sz="1400" dirty="0">
                        <a:latin typeface="+mn-ea"/>
                        <a:ea typeface="+mn-ea"/>
                      </a:endParaRPr>
                    </a:p>
                  </a:txBody>
                  <a:tcPr>
                    <a:solidFill>
                      <a:srgbClr val="0066FF"/>
                    </a:solidFill>
                  </a:tcPr>
                </a:tc>
                <a:tc gridSpan="2">
                  <a:txBody>
                    <a:bodyPr/>
                    <a:lstStyle/>
                    <a:p>
                      <a:pPr algn="ctr"/>
                      <a:r>
                        <a:rPr kumimoji="1" lang="en-US" altLang="ja-JP" sz="1400" dirty="0" smtClean="0">
                          <a:latin typeface="+mn-ea"/>
                          <a:ea typeface="+mn-ea"/>
                        </a:rPr>
                        <a:t>BSL</a:t>
                      </a:r>
                      <a:r>
                        <a:rPr kumimoji="1" lang="ja-JP" altLang="en-US" sz="1400" dirty="0" smtClean="0">
                          <a:latin typeface="+mn-ea"/>
                          <a:ea typeface="+mn-ea"/>
                        </a:rPr>
                        <a:t>収載有無</a:t>
                      </a:r>
                    </a:p>
                  </a:txBody>
                  <a:tcPr>
                    <a:solidFill>
                      <a:srgbClr val="0066FF"/>
                    </a:solidFill>
                  </a:tcPr>
                </a:tc>
                <a:tc hMerge="1">
                  <a:txBody>
                    <a:bodyPr/>
                    <a:lstStyle/>
                    <a:p>
                      <a:endParaRPr kumimoji="1" lang="ja-JP" altLang="en-US" sz="1400" dirty="0"/>
                    </a:p>
                  </a:txBody>
                  <a:tcPr/>
                </a:tc>
                <a:tc>
                  <a:txBody>
                    <a:bodyPr/>
                    <a:lstStyle/>
                    <a:p>
                      <a:pPr algn="ctr"/>
                      <a:r>
                        <a:rPr kumimoji="1" lang="ja-JP" altLang="en-US" sz="1400" dirty="0" smtClean="0">
                          <a:latin typeface="+mn-ea"/>
                          <a:ea typeface="+mn-ea"/>
                        </a:rPr>
                        <a:t>作業</a:t>
                      </a:r>
                      <a:endParaRPr kumimoji="1" lang="ja-JP" altLang="en-US" sz="1400" dirty="0">
                        <a:latin typeface="+mn-ea"/>
                        <a:ea typeface="+mn-ea"/>
                      </a:endParaRPr>
                    </a:p>
                  </a:txBody>
                  <a:tcPr>
                    <a:solidFill>
                      <a:srgbClr val="0066FF"/>
                    </a:solidFill>
                  </a:tcPr>
                </a:tc>
                <a:tc>
                  <a:txBody>
                    <a:bodyPr/>
                    <a:lstStyle/>
                    <a:p>
                      <a:pPr algn="ctr"/>
                      <a:r>
                        <a:rPr kumimoji="1" lang="ja-JP" altLang="en-US" sz="1400" dirty="0" smtClean="0">
                          <a:latin typeface="+mn-ea"/>
                          <a:ea typeface="+mn-ea"/>
                        </a:rPr>
                        <a:t>頻度</a:t>
                      </a:r>
                      <a:endParaRPr kumimoji="1" lang="ja-JP" altLang="en-US" sz="1400" dirty="0">
                        <a:latin typeface="+mn-ea"/>
                        <a:ea typeface="+mn-ea"/>
                      </a:endParaRPr>
                    </a:p>
                  </a:txBody>
                  <a:tcPr>
                    <a:solidFill>
                      <a:srgbClr val="0066FF"/>
                    </a:solidFill>
                  </a:tcPr>
                </a:tc>
                <a:tc gridSpan="2">
                  <a:txBody>
                    <a:bodyPr/>
                    <a:lstStyle/>
                    <a:p>
                      <a:pPr algn="ctr"/>
                      <a:r>
                        <a:rPr kumimoji="1" lang="ja-JP" altLang="en-US" sz="1400" dirty="0" smtClean="0">
                          <a:latin typeface="+mn-ea"/>
                          <a:ea typeface="+mn-ea"/>
                        </a:rPr>
                        <a:t>発生する現象</a:t>
                      </a:r>
                      <a:endParaRPr kumimoji="1" lang="ja-JP" altLang="en-US" sz="1400" dirty="0">
                        <a:latin typeface="+mn-ea"/>
                        <a:ea typeface="+mn-ea"/>
                      </a:endParaRPr>
                    </a:p>
                  </a:txBody>
                  <a:tcPr>
                    <a:solidFill>
                      <a:srgbClr val="0066FF"/>
                    </a:solidFill>
                  </a:tcPr>
                </a:tc>
                <a:tc hMerge="1">
                  <a:txBody>
                    <a:bodyPr/>
                    <a:lstStyle/>
                    <a:p>
                      <a:endParaRPr kumimoji="1" lang="ja-JP" altLang="en-US" sz="1400" dirty="0"/>
                    </a:p>
                  </a:txBody>
                  <a:tcPr/>
                </a:tc>
                <a:tc gridSpan="2">
                  <a:txBody>
                    <a:bodyPr/>
                    <a:lstStyle/>
                    <a:p>
                      <a:pPr algn="ctr"/>
                      <a:r>
                        <a:rPr kumimoji="1" lang="ja-JP" altLang="en-US" sz="1400" dirty="0" smtClean="0">
                          <a:latin typeface="+mn-ea"/>
                          <a:ea typeface="+mn-ea"/>
                        </a:rPr>
                        <a:t>対応方法</a:t>
                      </a:r>
                      <a:endParaRPr kumimoji="1" lang="ja-JP" altLang="en-US" sz="1400" dirty="0">
                        <a:latin typeface="+mn-ea"/>
                        <a:ea typeface="+mn-ea"/>
                      </a:endParaRPr>
                    </a:p>
                  </a:txBody>
                  <a:tcPr>
                    <a:solidFill>
                      <a:srgbClr val="0066FF"/>
                    </a:solidFill>
                  </a:tcPr>
                </a:tc>
                <a:tc hMerge="1">
                  <a:txBody>
                    <a:bodyPr/>
                    <a:lstStyle/>
                    <a:p>
                      <a:pPr algn="ctr"/>
                      <a:endParaRPr kumimoji="1" lang="ja-JP" altLang="en-US" sz="1400" dirty="0">
                        <a:latin typeface="+mn-ea"/>
                        <a:ea typeface="+mn-ea"/>
                      </a:endParaRPr>
                    </a:p>
                  </a:txBody>
                  <a:tcPr>
                    <a:solidFill>
                      <a:srgbClr val="0070C0"/>
                    </a:solidFill>
                  </a:tcPr>
                </a:tc>
                <a:extLst>
                  <a:ext uri="{0D108BD9-81ED-4DB2-BD59-A6C34878D82A}">
                    <a16:rowId xmlns:a16="http://schemas.microsoft.com/office/drawing/2014/main" val="4202168877"/>
                  </a:ext>
                </a:extLst>
              </a:tr>
              <a:tr h="515068">
                <a:tc>
                  <a:txBody>
                    <a:bodyPr/>
                    <a:lstStyle/>
                    <a:p>
                      <a:endParaRPr kumimoji="1" lang="ja-JP" altLang="en-US" sz="1200" dirty="0">
                        <a:solidFill>
                          <a:schemeClr val="bg1"/>
                        </a:solidFill>
                        <a:latin typeface="+mn-ea"/>
                        <a:ea typeface="+mn-ea"/>
                      </a:endParaRPr>
                    </a:p>
                  </a:txBody>
                  <a:tcPr>
                    <a:solidFill>
                      <a:srgbClr val="0066FF"/>
                    </a:solidFill>
                  </a:tcPr>
                </a:tc>
                <a:tc>
                  <a:txBody>
                    <a:bodyPr/>
                    <a:lstStyle/>
                    <a:p>
                      <a:pPr algn="ctr"/>
                      <a:r>
                        <a:rPr kumimoji="1" lang="en-US" altLang="ja-JP" sz="1200" b="1" dirty="0" smtClean="0">
                          <a:solidFill>
                            <a:schemeClr val="bg1"/>
                          </a:solidFill>
                          <a:latin typeface="+mn-ea"/>
                          <a:ea typeface="+mn-ea"/>
                        </a:rPr>
                        <a:t>JAPIA</a:t>
                      </a:r>
                      <a:r>
                        <a:rPr kumimoji="1" lang="ja-JP" altLang="en-US" sz="1200" b="1" dirty="0" smtClean="0">
                          <a:solidFill>
                            <a:schemeClr val="bg1"/>
                          </a:solidFill>
                          <a:latin typeface="+mn-ea"/>
                          <a:ea typeface="+mn-ea"/>
                        </a:rPr>
                        <a:t>シート</a:t>
                      </a:r>
                      <a:endParaRPr kumimoji="1" lang="ja-JP" altLang="en-US" sz="1200" b="1" dirty="0">
                        <a:solidFill>
                          <a:schemeClr val="bg1"/>
                        </a:solidFill>
                        <a:latin typeface="+mn-ea"/>
                        <a:ea typeface="+mn-ea"/>
                      </a:endParaRPr>
                    </a:p>
                  </a:txBody>
                  <a:tcPr>
                    <a:solidFill>
                      <a:srgbClr val="0066FF"/>
                    </a:solidFill>
                  </a:tcPr>
                </a:tc>
                <a:tc>
                  <a:txBody>
                    <a:bodyPr/>
                    <a:lstStyle/>
                    <a:p>
                      <a:pPr algn="ctr"/>
                      <a:r>
                        <a:rPr kumimoji="1" lang="en-US" altLang="ja-JP" sz="1400" b="1" dirty="0" smtClean="0">
                          <a:solidFill>
                            <a:schemeClr val="bg1"/>
                          </a:solidFill>
                          <a:latin typeface="+mn-ea"/>
                          <a:ea typeface="+mn-ea"/>
                        </a:rPr>
                        <a:t>IMDS</a:t>
                      </a:r>
                    </a:p>
                    <a:p>
                      <a:pPr algn="ctr"/>
                      <a:r>
                        <a:rPr kumimoji="1" lang="en-US" altLang="ja-JP" sz="1200" b="1" dirty="0" smtClean="0">
                          <a:solidFill>
                            <a:schemeClr val="bg1"/>
                          </a:solidFill>
                          <a:latin typeface="+mn-ea"/>
                          <a:ea typeface="+mn-ea"/>
                        </a:rPr>
                        <a:t>(JAMA</a:t>
                      </a:r>
                      <a:r>
                        <a:rPr kumimoji="1" lang="ja-JP" altLang="en-US" sz="1200" b="1" dirty="0" smtClean="0">
                          <a:solidFill>
                            <a:schemeClr val="bg1"/>
                          </a:solidFill>
                          <a:latin typeface="+mn-ea"/>
                          <a:ea typeface="+mn-ea"/>
                        </a:rPr>
                        <a:t>シート</a:t>
                      </a:r>
                      <a:r>
                        <a:rPr kumimoji="1" lang="en-US" altLang="ja-JP" sz="1200" b="1" dirty="0" smtClean="0">
                          <a:solidFill>
                            <a:schemeClr val="bg1"/>
                          </a:solidFill>
                          <a:latin typeface="+mn-ea"/>
                          <a:ea typeface="+mn-ea"/>
                        </a:rPr>
                        <a:t>)</a:t>
                      </a:r>
                      <a:endParaRPr kumimoji="1" lang="ja-JP" altLang="en-US" sz="1200" b="1" dirty="0">
                        <a:solidFill>
                          <a:schemeClr val="bg1"/>
                        </a:solidFill>
                        <a:latin typeface="+mn-ea"/>
                        <a:ea typeface="+mn-ea"/>
                      </a:endParaRPr>
                    </a:p>
                  </a:txBody>
                  <a:tcPr>
                    <a:solidFill>
                      <a:srgbClr val="0066FF"/>
                    </a:solidFill>
                  </a:tcPr>
                </a:tc>
                <a:tc>
                  <a:txBody>
                    <a:bodyPr/>
                    <a:lstStyle/>
                    <a:p>
                      <a:pPr algn="ctr"/>
                      <a:endParaRPr kumimoji="1" lang="ja-JP" altLang="en-US" sz="1400" b="1" dirty="0">
                        <a:solidFill>
                          <a:schemeClr val="bg1"/>
                        </a:solidFill>
                        <a:latin typeface="+mn-ea"/>
                        <a:ea typeface="+mn-ea"/>
                      </a:endParaRPr>
                    </a:p>
                  </a:txBody>
                  <a:tcPr>
                    <a:solidFill>
                      <a:srgbClr val="0066FF"/>
                    </a:solidFill>
                  </a:tcPr>
                </a:tc>
                <a:tc>
                  <a:txBody>
                    <a:bodyPr/>
                    <a:lstStyle/>
                    <a:p>
                      <a:pPr algn="ctr"/>
                      <a:endParaRPr kumimoji="1" lang="ja-JP" altLang="en-US" sz="1400" b="1" dirty="0">
                        <a:solidFill>
                          <a:schemeClr val="bg1"/>
                        </a:solidFill>
                        <a:latin typeface="+mn-ea"/>
                        <a:ea typeface="+mn-ea"/>
                      </a:endParaRPr>
                    </a:p>
                  </a:txBody>
                  <a:tcPr>
                    <a:solidFill>
                      <a:srgbClr val="0066FF"/>
                    </a:solidFill>
                  </a:tcPr>
                </a:tc>
                <a:tc>
                  <a:txBody>
                    <a:bodyPr/>
                    <a:lstStyle/>
                    <a:p>
                      <a:pPr algn="ctr"/>
                      <a:r>
                        <a:rPr kumimoji="1" lang="en-US" altLang="ja-JP" sz="1400" b="1" dirty="0" smtClean="0">
                          <a:solidFill>
                            <a:schemeClr val="bg1"/>
                          </a:solidFill>
                          <a:latin typeface="+mn-ea"/>
                          <a:ea typeface="+mn-ea"/>
                        </a:rPr>
                        <a:t>JAPIA</a:t>
                      </a:r>
                      <a:r>
                        <a:rPr kumimoji="1" lang="ja-JP" altLang="en-US" sz="1400" b="1" dirty="0" smtClean="0">
                          <a:solidFill>
                            <a:schemeClr val="bg1"/>
                          </a:solidFill>
                          <a:latin typeface="+mn-ea"/>
                          <a:ea typeface="+mn-ea"/>
                        </a:rPr>
                        <a:t>シート</a:t>
                      </a:r>
                    </a:p>
                  </a:txBody>
                  <a:tcPr>
                    <a:solidFill>
                      <a:srgbClr val="0066FF"/>
                    </a:solidFill>
                  </a:tcPr>
                </a:tc>
                <a:tc>
                  <a:txBody>
                    <a:bodyPr/>
                    <a:lstStyle/>
                    <a:p>
                      <a:pPr algn="ctr"/>
                      <a:r>
                        <a:rPr kumimoji="1" lang="en-US" altLang="ja-JP" sz="1400" b="1" dirty="0" smtClean="0">
                          <a:solidFill>
                            <a:schemeClr val="bg1"/>
                          </a:solidFill>
                          <a:latin typeface="+mn-ea"/>
                          <a:ea typeface="+mn-ea"/>
                        </a:rPr>
                        <a:t>IMDS</a:t>
                      </a:r>
                      <a:endParaRPr kumimoji="1" lang="ja-JP" altLang="en-US" sz="1400" b="1" dirty="0" smtClean="0">
                        <a:solidFill>
                          <a:schemeClr val="bg1"/>
                        </a:solidFill>
                        <a:latin typeface="+mn-ea"/>
                        <a:ea typeface="+mn-ea"/>
                      </a:endParaRPr>
                    </a:p>
                  </a:txBody>
                  <a:tcPr>
                    <a:solidFill>
                      <a:srgbClr val="0066FF"/>
                    </a:solidFill>
                  </a:tcPr>
                </a:tc>
                <a:tc>
                  <a:txBody>
                    <a:bodyPr/>
                    <a:lstStyle/>
                    <a:p>
                      <a:pPr algn="ctr"/>
                      <a:r>
                        <a:rPr kumimoji="1" lang="en-US" altLang="ja-JP" sz="1400" b="1" dirty="0" smtClean="0">
                          <a:solidFill>
                            <a:schemeClr val="bg1"/>
                          </a:solidFill>
                          <a:latin typeface="+mn-ea"/>
                          <a:ea typeface="+mn-ea"/>
                        </a:rPr>
                        <a:t>JAPIA</a:t>
                      </a:r>
                      <a:r>
                        <a:rPr kumimoji="1" lang="ja-JP" altLang="en-US" sz="1400" b="1" dirty="0" smtClean="0">
                          <a:solidFill>
                            <a:schemeClr val="bg1"/>
                          </a:solidFill>
                          <a:latin typeface="+mn-ea"/>
                          <a:ea typeface="+mn-ea"/>
                        </a:rPr>
                        <a:t>シート</a:t>
                      </a:r>
                    </a:p>
                  </a:txBody>
                  <a:tcPr>
                    <a:solidFill>
                      <a:srgbClr val="0066FF"/>
                    </a:solidFill>
                  </a:tcPr>
                </a:tc>
                <a:tc>
                  <a:txBody>
                    <a:bodyPr/>
                    <a:lstStyle/>
                    <a:p>
                      <a:pPr algn="ctr"/>
                      <a:r>
                        <a:rPr kumimoji="1" lang="en-US" altLang="ja-JP" sz="1400" b="1" dirty="0" smtClean="0">
                          <a:solidFill>
                            <a:schemeClr val="bg1"/>
                          </a:solidFill>
                          <a:latin typeface="+mn-ea"/>
                          <a:ea typeface="+mn-ea"/>
                        </a:rPr>
                        <a:t>IMDS</a:t>
                      </a:r>
                      <a:endParaRPr kumimoji="1" lang="ja-JP" altLang="en-US" sz="1400" b="1" dirty="0" smtClean="0">
                        <a:solidFill>
                          <a:schemeClr val="bg1"/>
                        </a:solidFill>
                        <a:latin typeface="+mn-ea"/>
                        <a:ea typeface="+mn-ea"/>
                      </a:endParaRPr>
                    </a:p>
                  </a:txBody>
                  <a:tcPr>
                    <a:solidFill>
                      <a:srgbClr val="0066FF"/>
                    </a:solidFill>
                  </a:tcPr>
                </a:tc>
                <a:extLst>
                  <a:ext uri="{0D108BD9-81ED-4DB2-BD59-A6C34878D82A}">
                    <a16:rowId xmlns:a16="http://schemas.microsoft.com/office/drawing/2014/main" val="3002396986"/>
                  </a:ext>
                </a:extLst>
              </a:tr>
              <a:tr h="516462">
                <a:tc>
                  <a:txBody>
                    <a:bodyPr/>
                    <a:lstStyle/>
                    <a:p>
                      <a:pPr algn="ctr"/>
                      <a:r>
                        <a:rPr kumimoji="1" lang="ja-JP" altLang="en-US" sz="1400" dirty="0" smtClean="0">
                          <a:latin typeface="+mn-ea"/>
                          <a:ea typeface="+mn-ea"/>
                        </a:rPr>
                        <a:t>①</a:t>
                      </a:r>
                      <a:endParaRPr kumimoji="1" lang="ja-JP" altLang="en-US" sz="1400" dirty="0">
                        <a:latin typeface="+mn-ea"/>
                        <a:ea typeface="+mn-ea"/>
                      </a:endParaRPr>
                    </a:p>
                  </a:txBody>
                  <a:tcPr>
                    <a:solidFill>
                      <a:schemeClr val="tx2">
                        <a:lumMod val="20000"/>
                        <a:lumOff val="80000"/>
                      </a:schemeClr>
                    </a:solidFill>
                  </a:tcPr>
                </a:tc>
                <a:tc>
                  <a:txBody>
                    <a:bodyPr/>
                    <a:lstStyle/>
                    <a:p>
                      <a:pPr algn="ctr"/>
                      <a:r>
                        <a:rPr kumimoji="1" lang="ja-JP" altLang="en-US" sz="1400" dirty="0" smtClean="0">
                          <a:latin typeface="+mn-ea"/>
                          <a:ea typeface="+mn-ea"/>
                        </a:rPr>
                        <a:t>○</a:t>
                      </a:r>
                      <a:endParaRPr kumimoji="1" lang="ja-JP" altLang="en-US" sz="1400" dirty="0">
                        <a:latin typeface="+mn-ea"/>
                        <a:ea typeface="+mn-ea"/>
                      </a:endParaRPr>
                    </a:p>
                  </a:txBody>
                  <a:tcPr>
                    <a:solidFill>
                      <a:schemeClr val="tx2">
                        <a:lumMod val="20000"/>
                        <a:lumOff val="80000"/>
                      </a:schemeClr>
                    </a:solidFill>
                  </a:tcPr>
                </a:tc>
                <a:tc>
                  <a:txBody>
                    <a:bodyPr/>
                    <a:lstStyle/>
                    <a:p>
                      <a:pPr algn="ctr"/>
                      <a:r>
                        <a:rPr kumimoji="1" lang="ja-JP" altLang="en-US" sz="1400" dirty="0" smtClean="0">
                          <a:latin typeface="+mn-ea"/>
                          <a:ea typeface="+mn-ea"/>
                        </a:rPr>
                        <a:t>○</a:t>
                      </a:r>
                      <a:endParaRPr kumimoji="1" lang="ja-JP" altLang="en-US" sz="1400" dirty="0">
                        <a:latin typeface="+mn-ea"/>
                        <a:ea typeface="+mn-ea"/>
                      </a:endParaRPr>
                    </a:p>
                  </a:txBody>
                  <a:tcPr>
                    <a:solidFill>
                      <a:schemeClr val="tx2">
                        <a:lumMod val="20000"/>
                        <a:lumOff val="80000"/>
                      </a:schemeClr>
                    </a:solidFill>
                  </a:tcPr>
                </a:tc>
                <a:tc>
                  <a:txBody>
                    <a:bodyPr/>
                    <a:lstStyle/>
                    <a:p>
                      <a:r>
                        <a:rPr kumimoji="1" lang="en-US" altLang="ja-JP" sz="1400" dirty="0" smtClean="0">
                          <a:latin typeface="+mn-ea"/>
                          <a:ea typeface="+mn-ea"/>
                        </a:rPr>
                        <a:t>AB</a:t>
                      </a:r>
                    </a:p>
                    <a:p>
                      <a:r>
                        <a:rPr kumimoji="1" lang="en-US" altLang="ja-JP" sz="1400" dirty="0" smtClean="0">
                          <a:latin typeface="+mn-ea"/>
                          <a:ea typeface="+mn-ea"/>
                        </a:rPr>
                        <a:t>C-1/2</a:t>
                      </a:r>
                      <a:endParaRPr kumimoji="1" lang="ja-JP" altLang="en-US" sz="1400" dirty="0">
                        <a:latin typeface="+mn-ea"/>
                        <a:ea typeface="+mn-ea"/>
                      </a:endParaRPr>
                    </a:p>
                  </a:txBody>
                  <a:tcPr>
                    <a:solidFill>
                      <a:schemeClr val="tx2">
                        <a:lumMod val="20000"/>
                        <a:lumOff val="80000"/>
                      </a:schemeClr>
                    </a:solidFill>
                  </a:tcPr>
                </a:tc>
                <a:tc>
                  <a:txBody>
                    <a:bodyPr/>
                    <a:lstStyle/>
                    <a:p>
                      <a:pPr algn="ctr"/>
                      <a:r>
                        <a:rPr kumimoji="1" lang="ja-JP" altLang="en-US" sz="1400" dirty="0" smtClean="0">
                          <a:latin typeface="+mn-ea"/>
                          <a:ea typeface="+mn-ea"/>
                        </a:rPr>
                        <a:t>－</a:t>
                      </a:r>
                    </a:p>
                  </a:txBody>
                  <a:tcPr>
                    <a:solidFill>
                      <a:schemeClr val="tx2">
                        <a:lumMod val="20000"/>
                        <a:lumOff val="80000"/>
                      </a:schemeClr>
                    </a:solidFill>
                  </a:tcPr>
                </a:tc>
                <a:tc>
                  <a:txBody>
                    <a:bodyPr/>
                    <a:lstStyle/>
                    <a:p>
                      <a:pPr algn="ctr"/>
                      <a:r>
                        <a:rPr kumimoji="1" lang="ja-JP" altLang="en-US" sz="1400" dirty="0" smtClean="0">
                          <a:latin typeface="+mn-ea"/>
                          <a:ea typeface="+mn-ea"/>
                        </a:rPr>
                        <a:t>－</a:t>
                      </a:r>
                      <a:endParaRPr kumimoji="1" lang="ja-JP" altLang="en-US" sz="1400" dirty="0">
                        <a:latin typeface="+mn-ea"/>
                        <a:ea typeface="+mn-ea"/>
                      </a:endParaRPr>
                    </a:p>
                  </a:txBody>
                  <a:tcPr>
                    <a:solidFill>
                      <a:schemeClr val="tx2">
                        <a:lumMod val="20000"/>
                        <a:lumOff val="80000"/>
                      </a:schemeClr>
                    </a:solidFill>
                  </a:tcPr>
                </a:tc>
                <a:tc>
                  <a:txBody>
                    <a:bodyPr/>
                    <a:lstStyle/>
                    <a:p>
                      <a:pPr algn="ctr"/>
                      <a:r>
                        <a:rPr kumimoji="1" lang="ja-JP" altLang="en-US" sz="1400" dirty="0" smtClean="0">
                          <a:latin typeface="+mn-ea"/>
                          <a:ea typeface="+mn-ea"/>
                        </a:rPr>
                        <a:t>－</a:t>
                      </a:r>
                    </a:p>
                  </a:txBody>
                  <a:tcPr>
                    <a:solidFill>
                      <a:schemeClr val="tx2">
                        <a:lumMod val="20000"/>
                        <a:lumOff val="80000"/>
                      </a:schemeClr>
                    </a:solidFill>
                  </a:tcPr>
                </a:tc>
                <a:tc>
                  <a:txBody>
                    <a:bodyPr/>
                    <a:lstStyle/>
                    <a:p>
                      <a:pPr algn="ctr"/>
                      <a:r>
                        <a:rPr kumimoji="1" lang="ja-JP" altLang="en-US" sz="1400" dirty="0" smtClean="0">
                          <a:latin typeface="+mn-ea"/>
                          <a:ea typeface="+mn-ea"/>
                        </a:rPr>
                        <a:t>－</a:t>
                      </a:r>
                      <a:endParaRPr kumimoji="1" lang="ja-JP" altLang="en-US" sz="1400" dirty="0">
                        <a:latin typeface="+mn-ea"/>
                        <a:ea typeface="+mn-ea"/>
                      </a:endParaRPr>
                    </a:p>
                  </a:txBody>
                  <a:tcPr>
                    <a:solidFill>
                      <a:schemeClr val="tx2">
                        <a:lumMod val="20000"/>
                        <a:lumOff val="80000"/>
                      </a:schemeClr>
                    </a:solidFill>
                  </a:tcPr>
                </a:tc>
                <a:tc>
                  <a:txBody>
                    <a:bodyPr/>
                    <a:lstStyle/>
                    <a:p>
                      <a:pPr algn="ctr"/>
                      <a:r>
                        <a:rPr kumimoji="1" lang="ja-JP" altLang="en-US" sz="1400" dirty="0" smtClean="0">
                          <a:latin typeface="+mn-ea"/>
                          <a:ea typeface="+mn-ea"/>
                        </a:rPr>
                        <a:t>－</a:t>
                      </a:r>
                    </a:p>
                  </a:txBody>
                  <a:tcPr>
                    <a:solidFill>
                      <a:schemeClr val="tx2">
                        <a:lumMod val="20000"/>
                        <a:lumOff val="80000"/>
                      </a:schemeClr>
                    </a:solidFill>
                  </a:tcPr>
                </a:tc>
                <a:extLst>
                  <a:ext uri="{0D108BD9-81ED-4DB2-BD59-A6C34878D82A}">
                    <a16:rowId xmlns:a16="http://schemas.microsoft.com/office/drawing/2014/main" val="4201584543"/>
                  </a:ext>
                </a:extLst>
              </a:tr>
              <a:tr h="721096">
                <a:tc>
                  <a:txBody>
                    <a:bodyPr/>
                    <a:lstStyle/>
                    <a:p>
                      <a:pPr algn="ctr"/>
                      <a:r>
                        <a:rPr kumimoji="1" lang="ja-JP" altLang="en-US" sz="1400" dirty="0" smtClean="0">
                          <a:latin typeface="+mn-ea"/>
                          <a:ea typeface="+mn-ea"/>
                        </a:rPr>
                        <a:t>②</a:t>
                      </a:r>
                      <a:endParaRPr kumimoji="1" lang="ja-JP" altLang="en-US" sz="1400" dirty="0">
                        <a:latin typeface="+mn-ea"/>
                        <a:ea typeface="+mn-ea"/>
                      </a:endParaRPr>
                    </a:p>
                  </a:txBody>
                  <a:tcPr>
                    <a:solidFill>
                      <a:schemeClr val="tx2">
                        <a:lumMod val="20000"/>
                        <a:lumOff val="80000"/>
                      </a:schemeClr>
                    </a:solidFill>
                  </a:tcPr>
                </a:tc>
                <a:tc>
                  <a:txBody>
                    <a:bodyPr/>
                    <a:lstStyle/>
                    <a:p>
                      <a:pPr algn="ctr"/>
                      <a:r>
                        <a:rPr kumimoji="1" lang="ja-JP" altLang="en-US" sz="1400" dirty="0" smtClean="0">
                          <a:latin typeface="+mn-ea"/>
                          <a:ea typeface="+mn-ea"/>
                        </a:rPr>
                        <a:t>○</a:t>
                      </a:r>
                      <a:endParaRPr kumimoji="1" lang="ja-JP" altLang="en-US" sz="1400" dirty="0">
                        <a:latin typeface="+mn-ea"/>
                        <a:ea typeface="+mn-ea"/>
                      </a:endParaRPr>
                    </a:p>
                  </a:txBody>
                  <a:tcPr>
                    <a:solidFill>
                      <a:schemeClr val="tx2">
                        <a:lumMod val="20000"/>
                        <a:lumOff val="80000"/>
                      </a:schemeClr>
                    </a:solidFill>
                  </a:tcPr>
                </a:tc>
                <a:tc>
                  <a:txBody>
                    <a:bodyPr/>
                    <a:lstStyle/>
                    <a:p>
                      <a:pPr algn="ctr"/>
                      <a:r>
                        <a:rPr kumimoji="1" lang="en-US" altLang="ja-JP" sz="1400" dirty="0" smtClean="0">
                          <a:latin typeface="+mn-ea"/>
                          <a:ea typeface="+mn-ea"/>
                        </a:rPr>
                        <a:t>×</a:t>
                      </a:r>
                      <a:endParaRPr kumimoji="1" lang="ja-JP" altLang="en-US" sz="1400" dirty="0">
                        <a:latin typeface="+mn-ea"/>
                        <a:ea typeface="+mn-ea"/>
                      </a:endParaRPr>
                    </a:p>
                  </a:txBody>
                  <a:tcPr>
                    <a:solidFill>
                      <a:schemeClr val="tx2">
                        <a:lumMod val="20000"/>
                        <a:lumOff val="80000"/>
                      </a:schemeClr>
                    </a:solidFill>
                  </a:tcPr>
                </a:tc>
                <a:tc>
                  <a:txBody>
                    <a:bodyPr/>
                    <a:lstStyle/>
                    <a:p>
                      <a:r>
                        <a:rPr kumimoji="1" lang="en-US" altLang="ja-JP" sz="1400" dirty="0" smtClean="0">
                          <a:latin typeface="+mn-ea"/>
                          <a:ea typeface="+mn-ea"/>
                        </a:rPr>
                        <a:t>A</a:t>
                      </a:r>
                      <a:endParaRPr kumimoji="1" lang="ja-JP" altLang="en-US" sz="1400" dirty="0">
                        <a:latin typeface="+mn-ea"/>
                        <a:ea typeface="+mn-ea"/>
                      </a:endParaRPr>
                    </a:p>
                  </a:txBody>
                  <a:tcPr>
                    <a:solidFill>
                      <a:schemeClr val="tx2">
                        <a:lumMod val="20000"/>
                        <a:lumOff val="80000"/>
                      </a:schemeClr>
                    </a:solidFill>
                  </a:tcPr>
                </a:tc>
                <a:tc rowSpan="2">
                  <a:txBody>
                    <a:bodyPr/>
                    <a:lstStyle/>
                    <a:p>
                      <a:r>
                        <a:rPr kumimoji="1" lang="ja-JP" altLang="en-US" sz="1100" dirty="0" smtClean="0">
                          <a:latin typeface="+mn-ea"/>
                          <a:ea typeface="+mn-ea"/>
                        </a:rPr>
                        <a:t>極めて稀</a:t>
                      </a:r>
                      <a:endParaRPr kumimoji="1" lang="ja-JP" altLang="en-US" sz="1100" dirty="0">
                        <a:latin typeface="+mn-ea"/>
                        <a:ea typeface="+mn-ea"/>
                      </a:endParaRPr>
                    </a:p>
                  </a:txBody>
                  <a:tcPr>
                    <a:solidFill>
                      <a:schemeClr val="tx2">
                        <a:lumMod val="20000"/>
                        <a:lumOff val="80000"/>
                      </a:schemeClr>
                    </a:solidFill>
                  </a:tcPr>
                </a:tc>
                <a:tc>
                  <a:txBody>
                    <a:bodyPr/>
                    <a:lstStyle/>
                    <a:p>
                      <a:pPr algn="ctr"/>
                      <a:r>
                        <a:rPr kumimoji="1" lang="ja-JP" altLang="en-US" sz="1050" dirty="0" smtClean="0">
                          <a:latin typeface="+mn-ea"/>
                          <a:ea typeface="+mn-ea"/>
                        </a:rPr>
                        <a:t>－</a:t>
                      </a:r>
                      <a:endParaRPr kumimoji="1" lang="ja-JP" altLang="en-US" sz="1050" dirty="0">
                        <a:latin typeface="+mn-ea"/>
                        <a:ea typeface="+mn-ea"/>
                      </a:endParaRPr>
                    </a:p>
                  </a:txBody>
                  <a:tcPr>
                    <a:solidFill>
                      <a:schemeClr val="tx2">
                        <a:lumMod val="20000"/>
                        <a:lumOff val="80000"/>
                      </a:schemeClr>
                    </a:solidFill>
                  </a:tcPr>
                </a:tc>
                <a:tc>
                  <a:txBody>
                    <a:bodyPr/>
                    <a:lstStyle/>
                    <a:p>
                      <a:r>
                        <a:rPr kumimoji="1" lang="ja-JP" altLang="en-US" sz="1100" dirty="0" smtClean="0">
                          <a:latin typeface="+mn-ea"/>
                          <a:ea typeface="+mn-ea"/>
                        </a:rPr>
                        <a:t>入力不可</a:t>
                      </a:r>
                      <a:endParaRPr kumimoji="1" lang="en-US" altLang="ja-JP" sz="1100" dirty="0" smtClean="0">
                        <a:latin typeface="+mn-ea"/>
                        <a:ea typeface="+mn-ea"/>
                      </a:endParaRPr>
                    </a:p>
                    <a:p>
                      <a:r>
                        <a:rPr kumimoji="1" lang="ja-JP" altLang="en-US" sz="1100" dirty="0" smtClean="0">
                          <a:latin typeface="+mn-ea"/>
                          <a:ea typeface="+mn-ea"/>
                        </a:rPr>
                        <a:t>アップロード</a:t>
                      </a:r>
                      <a:endParaRPr kumimoji="1" lang="en-US" altLang="ja-JP" sz="1100" dirty="0" smtClean="0">
                        <a:latin typeface="+mn-ea"/>
                        <a:ea typeface="+mn-ea"/>
                      </a:endParaRPr>
                    </a:p>
                    <a:p>
                      <a:r>
                        <a:rPr kumimoji="1" lang="ja-JP" altLang="en-US" sz="1100" dirty="0" smtClean="0">
                          <a:latin typeface="+mn-ea"/>
                          <a:ea typeface="+mn-ea"/>
                        </a:rPr>
                        <a:t>不可</a:t>
                      </a:r>
                      <a:endParaRPr kumimoji="1" lang="ja-JP" altLang="en-US" sz="1100" dirty="0">
                        <a:latin typeface="+mn-ea"/>
                        <a:ea typeface="+mn-ea"/>
                      </a:endParaRPr>
                    </a:p>
                  </a:txBody>
                  <a:tcPr>
                    <a:solidFill>
                      <a:schemeClr val="tx2">
                        <a:lumMod val="20000"/>
                        <a:lumOff val="80000"/>
                      </a:schemeClr>
                    </a:solidFill>
                  </a:tcPr>
                </a:tc>
                <a:tc>
                  <a:txBody>
                    <a:bodyPr/>
                    <a:lstStyle/>
                    <a:p>
                      <a:pPr algn="ctr"/>
                      <a:r>
                        <a:rPr kumimoji="1" lang="ja-JP" altLang="en-US" sz="1050" smtClean="0">
                          <a:latin typeface="+mn-ea"/>
                          <a:ea typeface="+mn-ea"/>
                        </a:rPr>
                        <a:t>－</a:t>
                      </a:r>
                    </a:p>
                  </a:txBody>
                  <a:tcPr>
                    <a:solidFill>
                      <a:schemeClr val="tx2">
                        <a:lumMod val="20000"/>
                        <a:lumOff val="80000"/>
                      </a:schemeClr>
                    </a:solidFill>
                  </a:tcPr>
                </a:tc>
                <a:tc>
                  <a:txBody>
                    <a:bodyPr/>
                    <a:lstStyle/>
                    <a:p>
                      <a:r>
                        <a:rPr kumimoji="1" lang="ja-JP" altLang="en-US" sz="1100" dirty="0" smtClean="0">
                          <a:latin typeface="+mn-ea"/>
                          <a:ea typeface="+mn-ea"/>
                        </a:rPr>
                        <a:t>含有実態を確認。もし必要であれば</a:t>
                      </a:r>
                      <a:r>
                        <a:rPr kumimoji="1" lang="en-US" altLang="ja-JP" sz="1100" dirty="0" smtClean="0">
                          <a:latin typeface="+mn-ea"/>
                          <a:ea typeface="+mn-ea"/>
                        </a:rPr>
                        <a:t>IMDS</a:t>
                      </a:r>
                      <a:r>
                        <a:rPr kumimoji="1" lang="ja-JP" altLang="en-US" sz="1100" dirty="0" smtClean="0">
                          <a:latin typeface="+mn-ea"/>
                          <a:ea typeface="+mn-ea"/>
                        </a:rPr>
                        <a:t>へ追加申請</a:t>
                      </a:r>
                    </a:p>
                  </a:txBody>
                  <a:tcPr>
                    <a:solidFill>
                      <a:schemeClr val="tx2">
                        <a:lumMod val="20000"/>
                        <a:lumOff val="80000"/>
                      </a:schemeClr>
                    </a:solidFill>
                  </a:tcPr>
                </a:tc>
                <a:extLst>
                  <a:ext uri="{0D108BD9-81ED-4DB2-BD59-A6C34878D82A}">
                    <a16:rowId xmlns:a16="http://schemas.microsoft.com/office/drawing/2014/main" val="4091580427"/>
                  </a:ext>
                </a:extLst>
              </a:tr>
              <a:tr h="725659">
                <a:tc>
                  <a:txBody>
                    <a:bodyPr/>
                    <a:lstStyle/>
                    <a:p>
                      <a:pPr algn="ctr"/>
                      <a:r>
                        <a:rPr kumimoji="1" lang="ja-JP" altLang="en-US" sz="1400" dirty="0" smtClean="0">
                          <a:latin typeface="+mn-ea"/>
                          <a:ea typeface="+mn-ea"/>
                        </a:rPr>
                        <a:t>③</a:t>
                      </a:r>
                      <a:endParaRPr kumimoji="1" lang="ja-JP" altLang="en-US" sz="1400" dirty="0">
                        <a:latin typeface="+mn-ea"/>
                        <a:ea typeface="+mn-ea"/>
                      </a:endParaRPr>
                    </a:p>
                  </a:txBody>
                  <a:tcPr>
                    <a:solidFill>
                      <a:schemeClr val="tx2">
                        <a:lumMod val="20000"/>
                        <a:lumOff val="80000"/>
                      </a:schemeClr>
                    </a:solidFill>
                  </a:tcPr>
                </a:tc>
                <a:tc>
                  <a:txBody>
                    <a:bodyPr/>
                    <a:lstStyle/>
                    <a:p>
                      <a:pPr algn="ctr"/>
                      <a:r>
                        <a:rPr kumimoji="1" lang="en-US" altLang="ja-JP" sz="1400" dirty="0" smtClean="0">
                          <a:latin typeface="+mn-ea"/>
                          <a:ea typeface="+mn-ea"/>
                        </a:rPr>
                        <a:t>×</a:t>
                      </a:r>
                      <a:endParaRPr kumimoji="1" lang="ja-JP" altLang="en-US" sz="1400" dirty="0">
                        <a:latin typeface="+mn-ea"/>
                        <a:ea typeface="+mn-ea"/>
                      </a:endParaRPr>
                    </a:p>
                  </a:txBody>
                  <a:tcPr>
                    <a:solidFill>
                      <a:schemeClr val="tx2">
                        <a:lumMod val="20000"/>
                        <a:lumOff val="80000"/>
                      </a:schemeClr>
                    </a:solidFill>
                  </a:tcPr>
                </a:tc>
                <a:tc>
                  <a:txBody>
                    <a:bodyPr/>
                    <a:lstStyle/>
                    <a:p>
                      <a:pPr algn="ctr"/>
                      <a:r>
                        <a:rPr kumimoji="1" lang="ja-JP" altLang="en-US" sz="1400" dirty="0" smtClean="0">
                          <a:latin typeface="+mn-ea"/>
                          <a:ea typeface="+mn-ea"/>
                        </a:rPr>
                        <a:t>○</a:t>
                      </a:r>
                      <a:endParaRPr kumimoji="1" lang="ja-JP" altLang="en-US" sz="1400" dirty="0">
                        <a:latin typeface="+mn-ea"/>
                        <a:ea typeface="+mn-ea"/>
                      </a:endParaRPr>
                    </a:p>
                  </a:txBody>
                  <a:tcPr>
                    <a:solidFill>
                      <a:schemeClr val="tx2">
                        <a:lumMod val="20000"/>
                        <a:lumOff val="80000"/>
                      </a:schemeClr>
                    </a:solidFill>
                  </a:tcPr>
                </a:tc>
                <a:tc>
                  <a:txBody>
                    <a:bodyPr/>
                    <a:lstStyle/>
                    <a:p>
                      <a:r>
                        <a:rPr kumimoji="1" lang="en-US" altLang="ja-JP" sz="1400" dirty="0" smtClean="0">
                          <a:latin typeface="+mn-ea"/>
                          <a:ea typeface="+mn-ea"/>
                        </a:rPr>
                        <a:t>B</a:t>
                      </a:r>
                      <a:endParaRPr kumimoji="1" lang="ja-JP" altLang="en-US" sz="1400" dirty="0">
                        <a:latin typeface="+mn-ea"/>
                        <a:ea typeface="+mn-ea"/>
                      </a:endParaRPr>
                    </a:p>
                  </a:txBody>
                  <a:tcPr>
                    <a:solidFill>
                      <a:schemeClr val="tx2">
                        <a:lumMod val="20000"/>
                        <a:lumOff val="80000"/>
                      </a:schemeClr>
                    </a:solidFill>
                  </a:tcPr>
                </a:tc>
                <a:tc vMerge="1">
                  <a:txBody>
                    <a:bodyPr/>
                    <a:lstStyle/>
                    <a:p>
                      <a:endParaRPr kumimoji="1" lang="ja-JP" altLang="en-US" sz="1200" dirty="0">
                        <a:latin typeface="+mn-ea"/>
                        <a:ea typeface="+mn-ea"/>
                      </a:endParaRPr>
                    </a:p>
                  </a:txBody>
                  <a:tcPr/>
                </a:tc>
                <a:tc>
                  <a:txBody>
                    <a:bodyPr/>
                    <a:lstStyle/>
                    <a:p>
                      <a:r>
                        <a:rPr kumimoji="1" lang="ja-JP" altLang="en-US" sz="1050" dirty="0" smtClean="0">
                          <a:latin typeface="+mn-ea"/>
                          <a:ea typeface="+mn-ea"/>
                        </a:rPr>
                        <a:t>自動変換はされないがそのまま処理・伝達される</a:t>
                      </a:r>
                      <a:endParaRPr kumimoji="1" lang="ja-JP" altLang="en-US" sz="1050" dirty="0">
                        <a:latin typeface="+mn-ea"/>
                        <a:ea typeface="+mn-ea"/>
                      </a:endParaRPr>
                    </a:p>
                  </a:txBody>
                  <a:tcPr>
                    <a:solidFill>
                      <a:schemeClr val="tx2">
                        <a:lumMod val="20000"/>
                        <a:lumOff val="80000"/>
                      </a:schemeClr>
                    </a:solidFill>
                  </a:tcPr>
                </a:tc>
                <a:tc>
                  <a:txBody>
                    <a:bodyPr/>
                    <a:lstStyle/>
                    <a:p>
                      <a:pPr algn="ctr"/>
                      <a:r>
                        <a:rPr kumimoji="1" lang="ja-JP" altLang="en-US" sz="1050" dirty="0" smtClean="0">
                          <a:latin typeface="+mn-ea"/>
                          <a:ea typeface="+mn-ea"/>
                        </a:rPr>
                        <a:t>－</a:t>
                      </a:r>
                    </a:p>
                  </a:txBody>
                  <a:tcPr>
                    <a:solidFill>
                      <a:schemeClr val="tx2">
                        <a:lumMod val="20000"/>
                        <a:lumOff val="80000"/>
                      </a:schemeClr>
                    </a:solidFill>
                  </a:tcPr>
                </a:tc>
                <a:tc>
                  <a:txBody>
                    <a:bodyPr/>
                    <a:lstStyle/>
                    <a:p>
                      <a:r>
                        <a:rPr kumimoji="1" lang="ja-JP" altLang="en-US" sz="1100" dirty="0" smtClean="0">
                          <a:latin typeface="+mn-ea"/>
                          <a:ea typeface="+mn-ea"/>
                        </a:rPr>
                        <a:t>・「</a:t>
                      </a:r>
                      <a:r>
                        <a:rPr kumimoji="1" lang="en-US" altLang="ja-JP" sz="1100" dirty="0" smtClean="0">
                          <a:latin typeface="+mn-ea"/>
                          <a:ea typeface="+mn-ea"/>
                        </a:rPr>
                        <a:t>Not found:</a:t>
                      </a:r>
                      <a:r>
                        <a:rPr kumimoji="1" lang="ja-JP" altLang="en-US" sz="1100" dirty="0" smtClean="0">
                          <a:latin typeface="+mn-ea"/>
                          <a:ea typeface="+mn-ea"/>
                        </a:rPr>
                        <a:t>」で記入</a:t>
                      </a:r>
                      <a:endParaRPr kumimoji="1" lang="en-US" altLang="ja-JP" sz="1100" dirty="0" smtClean="0">
                        <a:latin typeface="+mn-ea"/>
                        <a:ea typeface="+mn-ea"/>
                      </a:endParaRPr>
                    </a:p>
                    <a:p>
                      <a:r>
                        <a:rPr kumimoji="1" lang="ja-JP" altLang="en-US" sz="1100" dirty="0" smtClean="0">
                          <a:latin typeface="+mn-ea"/>
                          <a:ea typeface="+mn-ea"/>
                        </a:rPr>
                        <a:t>・含有実態を確認。もし必要であれば</a:t>
                      </a:r>
                      <a:r>
                        <a:rPr kumimoji="1" lang="en-US" altLang="ja-JP" sz="1100" dirty="0" smtClean="0">
                          <a:latin typeface="+mn-ea"/>
                          <a:ea typeface="+mn-ea"/>
                        </a:rPr>
                        <a:t>JAPIA</a:t>
                      </a:r>
                      <a:r>
                        <a:rPr kumimoji="1" lang="ja-JP" altLang="en-US" sz="1100" dirty="0" smtClean="0">
                          <a:latin typeface="+mn-ea"/>
                          <a:ea typeface="+mn-ea"/>
                        </a:rPr>
                        <a:t>へ追加申請</a:t>
                      </a:r>
                      <a:endParaRPr kumimoji="1" lang="ja-JP" altLang="en-US" sz="1100" dirty="0">
                        <a:latin typeface="+mn-ea"/>
                        <a:ea typeface="+mn-ea"/>
                      </a:endParaRPr>
                    </a:p>
                  </a:txBody>
                  <a:tcPr>
                    <a:solidFill>
                      <a:schemeClr val="tx2">
                        <a:lumMod val="20000"/>
                        <a:lumOff val="80000"/>
                      </a:schemeClr>
                    </a:solidFill>
                  </a:tcPr>
                </a:tc>
                <a:tc>
                  <a:txBody>
                    <a:bodyPr/>
                    <a:lstStyle/>
                    <a:p>
                      <a:pPr algn="ctr"/>
                      <a:r>
                        <a:rPr kumimoji="1" lang="ja-JP" altLang="en-US" sz="1050" dirty="0" smtClean="0">
                          <a:latin typeface="+mn-ea"/>
                          <a:ea typeface="+mn-ea"/>
                        </a:rPr>
                        <a:t>－</a:t>
                      </a:r>
                    </a:p>
                  </a:txBody>
                  <a:tcPr>
                    <a:solidFill>
                      <a:schemeClr val="tx2">
                        <a:lumMod val="20000"/>
                        <a:lumOff val="80000"/>
                      </a:schemeClr>
                    </a:solidFill>
                  </a:tcPr>
                </a:tc>
                <a:extLst>
                  <a:ext uri="{0D108BD9-81ED-4DB2-BD59-A6C34878D82A}">
                    <a16:rowId xmlns:a16="http://schemas.microsoft.com/office/drawing/2014/main" val="2021921003"/>
                  </a:ext>
                </a:extLst>
              </a:tr>
              <a:tr h="725659">
                <a:tc rowSpan="2">
                  <a:txBody>
                    <a:bodyPr/>
                    <a:lstStyle/>
                    <a:p>
                      <a:pPr algn="ctr"/>
                      <a:r>
                        <a:rPr kumimoji="1" lang="ja-JP" altLang="en-US" sz="1400" dirty="0" smtClean="0">
                          <a:latin typeface="+mn-ea"/>
                          <a:ea typeface="+mn-ea"/>
                        </a:rPr>
                        <a:t>④</a:t>
                      </a:r>
                      <a:endParaRPr kumimoji="1" lang="ja-JP" altLang="en-US" sz="1400" dirty="0">
                        <a:latin typeface="+mn-ea"/>
                        <a:ea typeface="+mn-ea"/>
                      </a:endParaRPr>
                    </a:p>
                  </a:txBody>
                  <a:tcPr>
                    <a:solidFill>
                      <a:schemeClr val="tx2">
                        <a:lumMod val="20000"/>
                        <a:lumOff val="80000"/>
                      </a:schemeClr>
                    </a:solidFill>
                  </a:tcPr>
                </a:tc>
                <a:tc>
                  <a:txBody>
                    <a:bodyPr/>
                    <a:lstStyle/>
                    <a:p>
                      <a:pPr algn="ctr"/>
                      <a:r>
                        <a:rPr kumimoji="1" lang="en-US" altLang="ja-JP" sz="1400" dirty="0" smtClean="0">
                          <a:latin typeface="+mn-ea"/>
                          <a:ea typeface="+mn-ea"/>
                        </a:rPr>
                        <a:t>×</a:t>
                      </a:r>
                      <a:endParaRPr kumimoji="1" lang="ja-JP" altLang="en-US" sz="1400" dirty="0">
                        <a:latin typeface="+mn-ea"/>
                        <a:ea typeface="+mn-ea"/>
                      </a:endParaRPr>
                    </a:p>
                  </a:txBody>
                  <a:tcPr>
                    <a:solidFill>
                      <a:schemeClr val="tx2">
                        <a:lumMod val="20000"/>
                        <a:lumOff val="80000"/>
                      </a:schemeClr>
                    </a:solidFill>
                  </a:tcPr>
                </a:tc>
                <a:tc>
                  <a:txBody>
                    <a:bodyPr/>
                    <a:lstStyle/>
                    <a:p>
                      <a:pPr algn="ctr"/>
                      <a:r>
                        <a:rPr kumimoji="1" lang="en-US" altLang="ja-JP" sz="1400" dirty="0" smtClean="0">
                          <a:latin typeface="+mn-ea"/>
                          <a:ea typeface="+mn-ea"/>
                        </a:rPr>
                        <a:t>×</a:t>
                      </a:r>
                      <a:endParaRPr kumimoji="1" lang="ja-JP" altLang="en-US" sz="1400" dirty="0">
                        <a:latin typeface="+mn-ea"/>
                        <a:ea typeface="+mn-ea"/>
                      </a:endParaRPr>
                    </a:p>
                  </a:txBody>
                  <a:tcPr>
                    <a:solidFill>
                      <a:schemeClr val="tx2">
                        <a:lumMod val="20000"/>
                        <a:lumOff val="80000"/>
                      </a:schemeClr>
                    </a:solidFill>
                  </a:tcPr>
                </a:tc>
                <a:tc>
                  <a:txBody>
                    <a:bodyPr/>
                    <a:lstStyle/>
                    <a:p>
                      <a:r>
                        <a:rPr kumimoji="1" lang="en-US" altLang="ja-JP" sz="1400" dirty="0" smtClean="0">
                          <a:latin typeface="+mn-ea"/>
                          <a:ea typeface="+mn-ea"/>
                        </a:rPr>
                        <a:t>C-1</a:t>
                      </a:r>
                      <a:endParaRPr kumimoji="1" lang="ja-JP" altLang="en-US" sz="1400" dirty="0">
                        <a:latin typeface="+mn-ea"/>
                        <a:ea typeface="+mn-ea"/>
                      </a:endParaRPr>
                    </a:p>
                  </a:txBody>
                  <a:tcPr>
                    <a:solidFill>
                      <a:schemeClr val="tx2">
                        <a:lumMod val="20000"/>
                        <a:lumOff val="80000"/>
                      </a:schemeClr>
                    </a:solidFill>
                  </a:tcPr>
                </a:tc>
                <a:tc rowSpan="2">
                  <a:txBody>
                    <a:bodyPr/>
                    <a:lstStyle/>
                    <a:p>
                      <a:r>
                        <a:rPr kumimoji="1" lang="ja-JP" altLang="en-US" sz="1100" dirty="0" smtClean="0">
                          <a:latin typeface="+mn-ea"/>
                          <a:ea typeface="+mn-ea"/>
                        </a:rPr>
                        <a:t>稀</a:t>
                      </a:r>
                      <a:endParaRPr kumimoji="1" lang="ja-JP" altLang="en-US" sz="1100" dirty="0">
                        <a:latin typeface="+mn-ea"/>
                        <a:ea typeface="+mn-ea"/>
                      </a:endParaRPr>
                    </a:p>
                  </a:txBody>
                  <a:tcPr>
                    <a:solidFill>
                      <a:schemeClr val="tx2">
                        <a:lumMod val="20000"/>
                        <a:lumOff val="80000"/>
                      </a:schemeClr>
                    </a:solidFill>
                  </a:tcPr>
                </a:tc>
                <a:tc>
                  <a:txBody>
                    <a:bodyPr/>
                    <a:lstStyle/>
                    <a:p>
                      <a:r>
                        <a:rPr kumimoji="1" lang="ja-JP" altLang="en-US" sz="1100" dirty="0" smtClean="0">
                          <a:latin typeface="+mn-ea"/>
                          <a:ea typeface="+mn-ea"/>
                        </a:rPr>
                        <a:t>選択入力不可</a:t>
                      </a:r>
                      <a:endParaRPr kumimoji="1" lang="ja-JP" altLang="en-US" sz="1100" dirty="0">
                        <a:latin typeface="+mn-ea"/>
                        <a:ea typeface="+mn-ea"/>
                      </a:endParaRPr>
                    </a:p>
                  </a:txBody>
                  <a:tcPr>
                    <a:solidFill>
                      <a:schemeClr val="tx2">
                        <a:lumMod val="20000"/>
                        <a:lumOff val="80000"/>
                      </a:schemeClr>
                    </a:solidFill>
                  </a:tcPr>
                </a:tc>
                <a:tc>
                  <a:txBody>
                    <a:bodyPr/>
                    <a:lstStyle/>
                    <a:p>
                      <a:pPr algn="ctr"/>
                      <a:r>
                        <a:rPr kumimoji="1" lang="ja-JP" altLang="en-US" sz="1050" dirty="0" smtClean="0">
                          <a:latin typeface="+mn-ea"/>
                          <a:ea typeface="+mn-ea"/>
                        </a:rPr>
                        <a:t>－</a:t>
                      </a:r>
                    </a:p>
                  </a:txBody>
                  <a:tcPr>
                    <a:solidFill>
                      <a:schemeClr val="tx2">
                        <a:lumMod val="20000"/>
                        <a:lumOff val="80000"/>
                      </a:schemeClr>
                    </a:solidFill>
                  </a:tcPr>
                </a:tc>
                <a:tc>
                  <a:txBody>
                    <a:bodyPr/>
                    <a:lstStyle/>
                    <a:p>
                      <a:r>
                        <a:rPr kumimoji="1" lang="ja-JP" altLang="en-US" sz="1100" dirty="0" smtClean="0">
                          <a:latin typeface="+mn-ea"/>
                          <a:ea typeface="+mn-ea"/>
                        </a:rPr>
                        <a:t>・「</a:t>
                      </a:r>
                      <a:r>
                        <a:rPr kumimoji="1" lang="en-US" altLang="ja-JP" sz="1100" dirty="0" smtClean="0">
                          <a:latin typeface="+mn-ea"/>
                          <a:ea typeface="+mn-ea"/>
                        </a:rPr>
                        <a:t>Not found:</a:t>
                      </a:r>
                      <a:r>
                        <a:rPr kumimoji="1" lang="ja-JP" altLang="en-US" sz="1100" dirty="0" smtClean="0">
                          <a:latin typeface="+mn-ea"/>
                          <a:ea typeface="+mn-ea"/>
                        </a:rPr>
                        <a:t>」で記入</a:t>
                      </a:r>
                      <a:endParaRPr kumimoji="1" lang="en-US" altLang="ja-JP" sz="1100" dirty="0" smtClean="0">
                        <a:latin typeface="+mn-ea"/>
                        <a:ea typeface="+mn-ea"/>
                      </a:endParaRPr>
                    </a:p>
                    <a:p>
                      <a:r>
                        <a:rPr kumimoji="1" lang="ja-JP" altLang="en-US" sz="1100" b="1" dirty="0" smtClean="0">
                          <a:solidFill>
                            <a:srgbClr val="FF0000"/>
                          </a:solidFill>
                          <a:latin typeface="+mn-ea"/>
                          <a:ea typeface="+mn-ea"/>
                        </a:rPr>
                        <a:t>・含有実態を確認。もし必要であれば</a:t>
                      </a:r>
                      <a:r>
                        <a:rPr kumimoji="1" lang="en-US" altLang="ja-JP" sz="1100" b="1" dirty="0" smtClean="0">
                          <a:solidFill>
                            <a:srgbClr val="FF0000"/>
                          </a:solidFill>
                          <a:latin typeface="+mn-ea"/>
                          <a:ea typeface="+mn-ea"/>
                        </a:rPr>
                        <a:t>JAPIA</a:t>
                      </a:r>
                      <a:r>
                        <a:rPr kumimoji="1" lang="ja-JP" altLang="en-US" sz="1100" b="1" dirty="0" smtClean="0">
                          <a:solidFill>
                            <a:srgbClr val="FF0000"/>
                          </a:solidFill>
                          <a:latin typeface="+mn-ea"/>
                          <a:ea typeface="+mn-ea"/>
                        </a:rPr>
                        <a:t>へ追加申請</a:t>
                      </a:r>
                      <a:endParaRPr kumimoji="1" lang="ja-JP" altLang="en-US" sz="1100" b="1" dirty="0">
                        <a:solidFill>
                          <a:srgbClr val="FF0000"/>
                        </a:solidFill>
                        <a:latin typeface="+mn-ea"/>
                        <a:ea typeface="+mn-ea"/>
                      </a:endParaRPr>
                    </a:p>
                  </a:txBody>
                  <a:tcPr>
                    <a:solidFill>
                      <a:schemeClr val="tx2">
                        <a:lumMod val="20000"/>
                        <a:lumOff val="80000"/>
                      </a:schemeClr>
                    </a:solidFill>
                  </a:tcPr>
                </a:tc>
                <a:tc>
                  <a:txBody>
                    <a:bodyPr/>
                    <a:lstStyle/>
                    <a:p>
                      <a:pPr algn="ctr"/>
                      <a:r>
                        <a:rPr kumimoji="1" lang="ja-JP" altLang="en-US" sz="1050" b="1" dirty="0" smtClean="0">
                          <a:solidFill>
                            <a:schemeClr val="tx1"/>
                          </a:solidFill>
                          <a:latin typeface="+mn-ea"/>
                          <a:ea typeface="+mn-ea"/>
                        </a:rPr>
                        <a:t>－</a:t>
                      </a:r>
                    </a:p>
                  </a:txBody>
                  <a:tcPr>
                    <a:solidFill>
                      <a:schemeClr val="tx2">
                        <a:lumMod val="20000"/>
                        <a:lumOff val="80000"/>
                      </a:schemeClr>
                    </a:solidFill>
                  </a:tcPr>
                </a:tc>
                <a:extLst>
                  <a:ext uri="{0D108BD9-81ED-4DB2-BD59-A6C34878D82A}">
                    <a16:rowId xmlns:a16="http://schemas.microsoft.com/office/drawing/2014/main" val="721029479"/>
                  </a:ext>
                </a:extLst>
              </a:tr>
              <a:tr h="578637">
                <a:tc vMerge="1">
                  <a:txBody>
                    <a:bodyPr/>
                    <a:lstStyle/>
                    <a:p>
                      <a:pPr algn="ctr"/>
                      <a:endParaRPr kumimoji="1" lang="ja-JP" altLang="en-US" sz="1200" dirty="0">
                        <a:latin typeface="+mn-ea"/>
                        <a:ea typeface="+mn-ea"/>
                      </a:endParaRPr>
                    </a:p>
                  </a:txBody>
                  <a:tcPr/>
                </a:tc>
                <a:tc>
                  <a:txBody>
                    <a:bodyPr/>
                    <a:lstStyle/>
                    <a:p>
                      <a:pPr algn="ctr"/>
                      <a:r>
                        <a:rPr kumimoji="1" lang="en-US" altLang="ja-JP" sz="1400" dirty="0" smtClean="0">
                          <a:latin typeface="+mn-ea"/>
                          <a:ea typeface="+mn-ea"/>
                        </a:rPr>
                        <a:t>×</a:t>
                      </a:r>
                      <a:endParaRPr kumimoji="1" lang="ja-JP" altLang="en-US" sz="1400" dirty="0">
                        <a:latin typeface="+mn-ea"/>
                        <a:ea typeface="+mn-ea"/>
                      </a:endParaRPr>
                    </a:p>
                  </a:txBody>
                  <a:tcPr>
                    <a:solidFill>
                      <a:schemeClr val="tx2">
                        <a:lumMod val="20000"/>
                        <a:lumOff val="80000"/>
                      </a:schemeClr>
                    </a:solidFill>
                  </a:tcPr>
                </a:tc>
                <a:tc>
                  <a:txBody>
                    <a:bodyPr/>
                    <a:lstStyle/>
                    <a:p>
                      <a:pPr algn="ctr"/>
                      <a:r>
                        <a:rPr kumimoji="1" lang="en-US" altLang="ja-JP" sz="1400" dirty="0" smtClean="0">
                          <a:latin typeface="+mn-ea"/>
                          <a:ea typeface="+mn-ea"/>
                        </a:rPr>
                        <a:t>×</a:t>
                      </a:r>
                      <a:endParaRPr kumimoji="1" lang="ja-JP" altLang="en-US" sz="1400" dirty="0">
                        <a:latin typeface="+mn-ea"/>
                        <a:ea typeface="+mn-ea"/>
                      </a:endParaRPr>
                    </a:p>
                  </a:txBody>
                  <a:tcPr>
                    <a:solidFill>
                      <a:schemeClr val="tx2">
                        <a:lumMod val="20000"/>
                        <a:lumOff val="80000"/>
                      </a:schemeClr>
                    </a:solidFill>
                  </a:tcPr>
                </a:tc>
                <a:tc>
                  <a:txBody>
                    <a:bodyPr/>
                    <a:lstStyle/>
                    <a:p>
                      <a:r>
                        <a:rPr kumimoji="1" lang="en-US" altLang="ja-JP" sz="1400" dirty="0" smtClean="0">
                          <a:latin typeface="+mn-ea"/>
                          <a:ea typeface="+mn-ea"/>
                        </a:rPr>
                        <a:t>C-2</a:t>
                      </a:r>
                      <a:endParaRPr kumimoji="1" lang="ja-JP" altLang="en-US" sz="1400" dirty="0">
                        <a:latin typeface="+mn-ea"/>
                        <a:ea typeface="+mn-ea"/>
                      </a:endParaRPr>
                    </a:p>
                  </a:txBody>
                  <a:tcPr>
                    <a:solidFill>
                      <a:schemeClr val="tx2">
                        <a:lumMod val="20000"/>
                        <a:lumOff val="80000"/>
                      </a:schemeClr>
                    </a:solidFill>
                  </a:tcPr>
                </a:tc>
                <a:tc vMerge="1">
                  <a:txBody>
                    <a:bodyPr/>
                    <a:lstStyle/>
                    <a:p>
                      <a:endParaRPr kumimoji="1" lang="ja-JP" altLang="en-US"/>
                    </a:p>
                  </a:txBody>
                  <a:tcPr/>
                </a:tc>
                <a:tc>
                  <a:txBody>
                    <a:bodyPr/>
                    <a:lstStyle/>
                    <a:p>
                      <a:pPr algn="ctr"/>
                      <a:r>
                        <a:rPr kumimoji="1" lang="ja-JP" altLang="en-US" sz="1050" dirty="0" smtClean="0"/>
                        <a:t>－</a:t>
                      </a:r>
                    </a:p>
                  </a:txBody>
                  <a:tcPr>
                    <a:solidFill>
                      <a:schemeClr val="tx2">
                        <a:lumMod val="20000"/>
                        <a:lumOff val="80000"/>
                      </a:schemeClr>
                    </a:solidFill>
                  </a:tcPr>
                </a:tc>
                <a:tc>
                  <a:txBody>
                    <a:bodyPr/>
                    <a:lstStyle/>
                    <a:p>
                      <a:r>
                        <a:rPr kumimoji="1" lang="ja-JP" altLang="en-US" sz="1100" dirty="0" smtClean="0">
                          <a:latin typeface="+mn-ea"/>
                          <a:ea typeface="+mn-ea"/>
                        </a:rPr>
                        <a:t>入力不可</a:t>
                      </a:r>
                    </a:p>
                  </a:txBody>
                  <a:tcPr>
                    <a:solidFill>
                      <a:schemeClr val="tx2">
                        <a:lumMod val="20000"/>
                        <a:lumOff val="80000"/>
                      </a:schemeClr>
                    </a:solidFill>
                  </a:tcPr>
                </a:tc>
                <a:tc>
                  <a:txBody>
                    <a:bodyPr/>
                    <a:lstStyle/>
                    <a:p>
                      <a:pPr algn="ctr"/>
                      <a:r>
                        <a:rPr kumimoji="1" lang="ja-JP" altLang="en-US" sz="1050" dirty="0" smtClean="0">
                          <a:latin typeface="+mn-ea"/>
                          <a:ea typeface="+mn-ea"/>
                        </a:rPr>
                        <a:t>－</a:t>
                      </a:r>
                    </a:p>
                  </a:txBody>
                  <a:tcPr>
                    <a:solidFill>
                      <a:schemeClr val="tx2">
                        <a:lumMod val="20000"/>
                        <a:lumOff val="80000"/>
                      </a:schemeClr>
                    </a:solidFill>
                  </a:tcPr>
                </a:tc>
                <a:tc>
                  <a:txBody>
                    <a:bodyPr/>
                    <a:lstStyle/>
                    <a:p>
                      <a:r>
                        <a:rPr kumimoji="1" lang="en-US" altLang="ja-JP" sz="1100" dirty="0" smtClean="0">
                          <a:latin typeface="+mn-ea"/>
                          <a:ea typeface="+mn-ea"/>
                        </a:rPr>
                        <a:t>IMDS</a:t>
                      </a:r>
                      <a:r>
                        <a:rPr kumimoji="1" lang="ja-JP" altLang="en-US" sz="1100" dirty="0" smtClean="0">
                          <a:latin typeface="+mn-ea"/>
                          <a:ea typeface="+mn-ea"/>
                        </a:rPr>
                        <a:t>へ追加申請</a:t>
                      </a:r>
                    </a:p>
                    <a:p>
                      <a:r>
                        <a:rPr kumimoji="1" lang="ja-JP" altLang="en-US" sz="900" dirty="0" smtClean="0">
                          <a:latin typeface="+mn-ea"/>
                          <a:ea typeface="+mn-ea"/>
                        </a:rPr>
                        <a:t>（日本国内：数物質</a:t>
                      </a:r>
                      <a:r>
                        <a:rPr kumimoji="1" lang="en-US" altLang="ja-JP" sz="900" dirty="0" smtClean="0">
                          <a:latin typeface="+mn-ea"/>
                          <a:ea typeface="+mn-ea"/>
                        </a:rPr>
                        <a:t>/</a:t>
                      </a:r>
                      <a:r>
                        <a:rPr kumimoji="1" lang="ja-JP" altLang="en-US" sz="900" dirty="0" smtClean="0">
                          <a:latin typeface="+mn-ea"/>
                          <a:ea typeface="+mn-ea"/>
                        </a:rPr>
                        <a:t>年）</a:t>
                      </a:r>
                    </a:p>
                    <a:p>
                      <a:endParaRPr kumimoji="1" lang="ja-JP" altLang="en-US" sz="1050" dirty="0">
                        <a:latin typeface="+mn-ea"/>
                        <a:ea typeface="+mn-ea"/>
                      </a:endParaRPr>
                    </a:p>
                  </a:txBody>
                  <a:tcPr>
                    <a:solidFill>
                      <a:schemeClr val="tx2">
                        <a:lumMod val="20000"/>
                        <a:lumOff val="80000"/>
                      </a:schemeClr>
                    </a:solidFill>
                  </a:tcPr>
                </a:tc>
                <a:extLst>
                  <a:ext uri="{0D108BD9-81ED-4DB2-BD59-A6C34878D82A}">
                    <a16:rowId xmlns:a16="http://schemas.microsoft.com/office/drawing/2014/main" val="3204911243"/>
                  </a:ext>
                </a:extLst>
              </a:tr>
            </a:tbl>
          </a:graphicData>
        </a:graphic>
      </p:graphicFrame>
      <p:sp>
        <p:nvSpPr>
          <p:cNvPr id="5" name="テキスト ボックス 4"/>
          <p:cNvSpPr txBox="1"/>
          <p:nvPr/>
        </p:nvSpPr>
        <p:spPr>
          <a:xfrm>
            <a:off x="4268225" y="1077466"/>
            <a:ext cx="1272169" cy="338554"/>
          </a:xfrm>
          <a:prstGeom prst="rect">
            <a:avLst/>
          </a:prstGeom>
          <a:noFill/>
        </p:spPr>
        <p:txBody>
          <a:bodyPr wrap="square" rtlCol="0">
            <a:spAutoFit/>
          </a:bodyPr>
          <a:lstStyle/>
          <a:p>
            <a:r>
              <a:rPr kumimoji="1" lang="en-US" altLang="ja-JP" sz="1600" dirty="0" smtClean="0">
                <a:latin typeface="+mn-ea"/>
              </a:rPr>
              <a:t>JAPIA</a:t>
            </a:r>
            <a:r>
              <a:rPr kumimoji="1" lang="ja-JP" altLang="en-US" sz="1600" dirty="0" smtClean="0">
                <a:latin typeface="+mn-ea"/>
              </a:rPr>
              <a:t>シート</a:t>
            </a:r>
            <a:endParaRPr kumimoji="1" lang="ja-JP" altLang="en-US" sz="1600" dirty="0">
              <a:latin typeface="+mn-ea"/>
            </a:endParaRPr>
          </a:p>
        </p:txBody>
      </p:sp>
      <p:sp>
        <p:nvSpPr>
          <p:cNvPr id="8" name="テキスト ボックス 7"/>
          <p:cNvSpPr txBox="1"/>
          <p:nvPr/>
        </p:nvSpPr>
        <p:spPr>
          <a:xfrm>
            <a:off x="7476623" y="1066359"/>
            <a:ext cx="889052" cy="369332"/>
          </a:xfrm>
          <a:prstGeom prst="rect">
            <a:avLst/>
          </a:prstGeom>
          <a:noFill/>
        </p:spPr>
        <p:txBody>
          <a:bodyPr wrap="square" rtlCol="0">
            <a:spAutoFit/>
          </a:bodyPr>
          <a:lstStyle/>
          <a:p>
            <a:r>
              <a:rPr kumimoji="1" lang="en-US" altLang="ja-JP" dirty="0" smtClean="0">
                <a:latin typeface="+mn-ea"/>
              </a:rPr>
              <a:t>IMD</a:t>
            </a:r>
            <a:r>
              <a:rPr kumimoji="1" lang="en-US" altLang="ja-JP" dirty="0">
                <a:latin typeface="+mn-ea"/>
              </a:rPr>
              <a:t>S</a:t>
            </a:r>
            <a:endParaRPr kumimoji="1" lang="ja-JP" altLang="en-US" dirty="0">
              <a:latin typeface="+mn-ea"/>
            </a:endParaRPr>
          </a:p>
        </p:txBody>
      </p:sp>
      <p:sp>
        <p:nvSpPr>
          <p:cNvPr id="15" name="テキスト ボックス 14"/>
          <p:cNvSpPr txBox="1"/>
          <p:nvPr/>
        </p:nvSpPr>
        <p:spPr>
          <a:xfrm>
            <a:off x="5732912" y="1493562"/>
            <a:ext cx="1199441" cy="338554"/>
          </a:xfrm>
          <a:prstGeom prst="rect">
            <a:avLst/>
          </a:prstGeom>
          <a:noFill/>
        </p:spPr>
        <p:txBody>
          <a:bodyPr wrap="square" rtlCol="0">
            <a:spAutoFit/>
          </a:bodyPr>
          <a:lstStyle/>
          <a:p>
            <a:r>
              <a:rPr kumimoji="1" lang="en-US" altLang="ja-JP" sz="1600" dirty="0" smtClean="0">
                <a:latin typeface="+mn-ea"/>
              </a:rPr>
              <a:t>B:</a:t>
            </a:r>
            <a:r>
              <a:rPr kumimoji="1" lang="ja-JP" altLang="en-US" sz="1600" dirty="0" smtClean="0">
                <a:latin typeface="+mn-ea"/>
              </a:rPr>
              <a:t>取り込み</a:t>
            </a:r>
            <a:endParaRPr kumimoji="1" lang="ja-JP" altLang="en-US" sz="1600" dirty="0">
              <a:latin typeface="+mn-ea"/>
            </a:endParaRPr>
          </a:p>
        </p:txBody>
      </p:sp>
      <p:sp>
        <p:nvSpPr>
          <p:cNvPr id="21" name="右矢印 20"/>
          <p:cNvSpPr/>
          <p:nvPr/>
        </p:nvSpPr>
        <p:spPr>
          <a:xfrm rot="10800000">
            <a:off x="5718732" y="1313738"/>
            <a:ext cx="1346457" cy="187344"/>
          </a:xfrm>
          <a:prstGeom prst="rightArrow">
            <a:avLst/>
          </a:prstGeom>
          <a:solidFill>
            <a:schemeClr val="tx2">
              <a:lumMod val="60000"/>
              <a:lumOff val="4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24" name="右矢印 23"/>
          <p:cNvSpPr/>
          <p:nvPr/>
        </p:nvSpPr>
        <p:spPr>
          <a:xfrm>
            <a:off x="5718734" y="1012040"/>
            <a:ext cx="1346457" cy="187344"/>
          </a:xfrm>
          <a:prstGeom prst="rightArrow">
            <a:avLst/>
          </a:prstGeom>
          <a:solidFill>
            <a:schemeClr val="tx2">
              <a:lumMod val="60000"/>
              <a:lumOff val="4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25" name="テキスト ボックス 24"/>
          <p:cNvSpPr txBox="1"/>
          <p:nvPr/>
        </p:nvSpPr>
        <p:spPr>
          <a:xfrm>
            <a:off x="7204544" y="1727466"/>
            <a:ext cx="1648225" cy="338554"/>
          </a:xfrm>
          <a:prstGeom prst="rect">
            <a:avLst/>
          </a:prstGeom>
          <a:noFill/>
        </p:spPr>
        <p:txBody>
          <a:bodyPr wrap="square" rtlCol="0">
            <a:spAutoFit/>
          </a:bodyPr>
          <a:lstStyle/>
          <a:p>
            <a:r>
              <a:rPr kumimoji="1" lang="en-US" altLang="ja-JP" sz="1600" dirty="0" smtClean="0">
                <a:latin typeface="+mn-ea"/>
              </a:rPr>
              <a:t>C-2:</a:t>
            </a:r>
            <a:r>
              <a:rPr kumimoji="1" lang="ja-JP" altLang="en-US" sz="1600" dirty="0" smtClean="0">
                <a:latin typeface="+mn-ea"/>
              </a:rPr>
              <a:t>データ作成</a:t>
            </a:r>
            <a:endParaRPr kumimoji="1" lang="ja-JP" altLang="en-US" sz="1600" dirty="0">
              <a:latin typeface="+mn-ea"/>
            </a:endParaRPr>
          </a:p>
        </p:txBody>
      </p:sp>
      <p:sp>
        <p:nvSpPr>
          <p:cNvPr id="26" name="テキスト ボックス 25"/>
          <p:cNvSpPr txBox="1"/>
          <p:nvPr/>
        </p:nvSpPr>
        <p:spPr>
          <a:xfrm>
            <a:off x="4160841" y="1742053"/>
            <a:ext cx="1648225" cy="338554"/>
          </a:xfrm>
          <a:prstGeom prst="rect">
            <a:avLst/>
          </a:prstGeom>
          <a:noFill/>
        </p:spPr>
        <p:txBody>
          <a:bodyPr wrap="square" rtlCol="0">
            <a:spAutoFit/>
          </a:bodyPr>
          <a:lstStyle/>
          <a:p>
            <a:r>
              <a:rPr kumimoji="1" lang="en-US" altLang="ja-JP" sz="1600" dirty="0" smtClean="0">
                <a:latin typeface="+mn-ea"/>
              </a:rPr>
              <a:t>C-1:</a:t>
            </a:r>
            <a:r>
              <a:rPr kumimoji="1" lang="ja-JP" altLang="en-US" sz="1600" dirty="0" smtClean="0">
                <a:latin typeface="+mn-ea"/>
              </a:rPr>
              <a:t>データ作成</a:t>
            </a:r>
            <a:endParaRPr kumimoji="1" lang="ja-JP" altLang="en-US" sz="1600" dirty="0">
              <a:latin typeface="+mn-ea"/>
            </a:endParaRPr>
          </a:p>
        </p:txBody>
      </p:sp>
      <p:sp>
        <p:nvSpPr>
          <p:cNvPr id="27" name="楕円 26"/>
          <p:cNvSpPr/>
          <p:nvPr/>
        </p:nvSpPr>
        <p:spPr>
          <a:xfrm>
            <a:off x="1660427" y="979993"/>
            <a:ext cx="895349" cy="855180"/>
          </a:xfrm>
          <a:prstGeom prst="ellipse">
            <a:avLst/>
          </a:prstGeom>
          <a:solidFill>
            <a:srgbClr val="FFCCCC"/>
          </a:solid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200"/>
          </a:p>
        </p:txBody>
      </p:sp>
      <p:sp>
        <p:nvSpPr>
          <p:cNvPr id="28" name="楕円 27"/>
          <p:cNvSpPr/>
          <p:nvPr/>
        </p:nvSpPr>
        <p:spPr>
          <a:xfrm>
            <a:off x="926230" y="840432"/>
            <a:ext cx="1268067" cy="1220028"/>
          </a:xfrm>
          <a:prstGeom prst="ellipse">
            <a:avLst/>
          </a:prstGeom>
          <a:noFill/>
          <a:ln w="19050">
            <a:solidFill>
              <a:srgbClr val="00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200"/>
          </a:p>
        </p:txBody>
      </p:sp>
      <p:sp>
        <p:nvSpPr>
          <p:cNvPr id="29" name="テキスト ボックス 3"/>
          <p:cNvSpPr txBox="1"/>
          <p:nvPr/>
        </p:nvSpPr>
        <p:spPr>
          <a:xfrm>
            <a:off x="1765672" y="1218238"/>
            <a:ext cx="389850" cy="338554"/>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ja-JP" altLang="en-US" sz="1600" dirty="0">
                <a:latin typeface="ＭＳ Ｐゴシック" panose="020B0600070205080204" pitchFamily="50" charset="-128"/>
                <a:ea typeface="ＭＳ Ｐゴシック" panose="020B0600070205080204" pitchFamily="50" charset="-128"/>
              </a:rPr>
              <a:t>①</a:t>
            </a:r>
          </a:p>
        </p:txBody>
      </p:sp>
      <p:sp>
        <p:nvSpPr>
          <p:cNvPr id="30" name="テキスト ボックス 4"/>
          <p:cNvSpPr txBox="1"/>
          <p:nvPr/>
        </p:nvSpPr>
        <p:spPr>
          <a:xfrm>
            <a:off x="2184772" y="1218238"/>
            <a:ext cx="391454" cy="338554"/>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ja-JP" altLang="en-US" sz="1600" b="1" u="sng" dirty="0">
                <a:solidFill>
                  <a:srgbClr val="00B050"/>
                </a:solidFill>
                <a:latin typeface="ＭＳ Ｐゴシック" panose="020B0600070205080204" pitchFamily="50" charset="-128"/>
                <a:ea typeface="ＭＳ Ｐゴシック" panose="020B0600070205080204" pitchFamily="50" charset="-128"/>
              </a:rPr>
              <a:t>②</a:t>
            </a:r>
          </a:p>
        </p:txBody>
      </p:sp>
      <p:sp>
        <p:nvSpPr>
          <p:cNvPr id="31" name="テキスト ボックス 6"/>
          <p:cNvSpPr txBox="1"/>
          <p:nvPr/>
        </p:nvSpPr>
        <p:spPr>
          <a:xfrm>
            <a:off x="1192930" y="1218238"/>
            <a:ext cx="391454" cy="338554"/>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ja-JP" altLang="en-US" sz="1600" b="1" u="sng" dirty="0">
                <a:solidFill>
                  <a:srgbClr val="00B050"/>
                </a:solidFill>
                <a:latin typeface="ＭＳ Ｐゴシック" panose="020B0600070205080204" pitchFamily="50" charset="-128"/>
                <a:ea typeface="ＭＳ Ｐゴシック" panose="020B0600070205080204" pitchFamily="50" charset="-128"/>
              </a:rPr>
              <a:t>③</a:t>
            </a:r>
          </a:p>
        </p:txBody>
      </p:sp>
      <p:sp>
        <p:nvSpPr>
          <p:cNvPr id="32" name="テキスト ボックス 7"/>
          <p:cNvSpPr txBox="1"/>
          <p:nvPr/>
        </p:nvSpPr>
        <p:spPr>
          <a:xfrm>
            <a:off x="1965697" y="1794302"/>
            <a:ext cx="391454" cy="338554"/>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ja-JP" altLang="en-US" sz="1600" b="1" u="sng" dirty="0">
                <a:solidFill>
                  <a:srgbClr val="00B050"/>
                </a:solidFill>
                <a:latin typeface="ＭＳ Ｐゴシック" panose="020B0600070205080204" pitchFamily="50" charset="-128"/>
                <a:ea typeface="ＭＳ Ｐゴシック" panose="020B0600070205080204" pitchFamily="50" charset="-128"/>
              </a:rPr>
              <a:t>④</a:t>
            </a:r>
          </a:p>
        </p:txBody>
      </p:sp>
      <p:sp>
        <p:nvSpPr>
          <p:cNvPr id="36" name="テキスト ボックス 35"/>
          <p:cNvSpPr txBox="1"/>
          <p:nvPr/>
        </p:nvSpPr>
        <p:spPr>
          <a:xfrm>
            <a:off x="2515966" y="1218238"/>
            <a:ext cx="1335281" cy="338554"/>
          </a:xfrm>
          <a:prstGeom prst="rect">
            <a:avLst/>
          </a:prstGeom>
          <a:noFill/>
        </p:spPr>
        <p:txBody>
          <a:bodyPr wrap="square" rtlCol="0">
            <a:spAutoFit/>
          </a:bodyPr>
          <a:lstStyle/>
          <a:p>
            <a:r>
              <a:rPr kumimoji="1" lang="en-US" altLang="ja-JP" sz="1600" dirty="0" smtClean="0">
                <a:solidFill>
                  <a:srgbClr val="FF0000"/>
                </a:solidFill>
                <a:latin typeface="+mn-ea"/>
              </a:rPr>
              <a:t>JAPIA</a:t>
            </a:r>
            <a:r>
              <a:rPr kumimoji="1" lang="ja-JP" altLang="en-US" sz="1600" dirty="0" smtClean="0">
                <a:solidFill>
                  <a:srgbClr val="FF0000"/>
                </a:solidFill>
                <a:latin typeface="+mn-ea"/>
              </a:rPr>
              <a:t>シート</a:t>
            </a:r>
            <a:endParaRPr kumimoji="1" lang="ja-JP" altLang="en-US" sz="1600" dirty="0">
              <a:solidFill>
                <a:srgbClr val="FF0000"/>
              </a:solidFill>
              <a:latin typeface="+mn-ea"/>
            </a:endParaRPr>
          </a:p>
        </p:txBody>
      </p:sp>
      <p:sp>
        <p:nvSpPr>
          <p:cNvPr id="37" name="テキスト ボックス 36"/>
          <p:cNvSpPr txBox="1"/>
          <p:nvPr/>
        </p:nvSpPr>
        <p:spPr>
          <a:xfrm>
            <a:off x="386199" y="1750550"/>
            <a:ext cx="834020" cy="338554"/>
          </a:xfrm>
          <a:prstGeom prst="rect">
            <a:avLst/>
          </a:prstGeom>
          <a:noFill/>
        </p:spPr>
        <p:txBody>
          <a:bodyPr wrap="square" rtlCol="0">
            <a:spAutoFit/>
          </a:bodyPr>
          <a:lstStyle/>
          <a:p>
            <a:r>
              <a:rPr kumimoji="1" lang="en-US" altLang="ja-JP" sz="1600" dirty="0" smtClean="0">
                <a:solidFill>
                  <a:schemeClr val="tx2"/>
                </a:solidFill>
                <a:latin typeface="+mn-ea"/>
              </a:rPr>
              <a:t>IMDS</a:t>
            </a:r>
            <a:endParaRPr kumimoji="1" lang="ja-JP" altLang="en-US" sz="1600" dirty="0">
              <a:solidFill>
                <a:schemeClr val="tx2"/>
              </a:solidFill>
              <a:latin typeface="+mn-ea"/>
            </a:endParaRPr>
          </a:p>
        </p:txBody>
      </p:sp>
      <p:sp>
        <p:nvSpPr>
          <p:cNvPr id="33" name="テキスト ボックス 32"/>
          <p:cNvSpPr txBox="1"/>
          <p:nvPr/>
        </p:nvSpPr>
        <p:spPr>
          <a:xfrm>
            <a:off x="5736296" y="694968"/>
            <a:ext cx="1648225" cy="338554"/>
          </a:xfrm>
          <a:prstGeom prst="rect">
            <a:avLst/>
          </a:prstGeom>
          <a:noFill/>
        </p:spPr>
        <p:txBody>
          <a:bodyPr wrap="square" rtlCol="0">
            <a:spAutoFit/>
          </a:bodyPr>
          <a:lstStyle/>
          <a:p>
            <a:r>
              <a:rPr kumimoji="1" lang="en-US" altLang="ja-JP" sz="1600" dirty="0" smtClean="0">
                <a:latin typeface="+mn-ea"/>
              </a:rPr>
              <a:t>A:</a:t>
            </a:r>
            <a:r>
              <a:rPr kumimoji="1" lang="ja-JP" altLang="en-US" sz="1600" dirty="0" smtClean="0">
                <a:latin typeface="+mn-ea"/>
              </a:rPr>
              <a:t>アップロード</a:t>
            </a:r>
            <a:endParaRPr kumimoji="1" lang="ja-JP" altLang="en-US" sz="1600" dirty="0">
              <a:latin typeface="+mn-ea"/>
            </a:endParaRPr>
          </a:p>
        </p:txBody>
      </p:sp>
      <p:sp>
        <p:nvSpPr>
          <p:cNvPr id="9" name="円柱 8"/>
          <p:cNvSpPr/>
          <p:nvPr/>
        </p:nvSpPr>
        <p:spPr>
          <a:xfrm>
            <a:off x="7328210" y="840432"/>
            <a:ext cx="989221" cy="771427"/>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23" name="正方形/長方形 22"/>
          <p:cNvSpPr/>
          <p:nvPr/>
        </p:nvSpPr>
        <p:spPr>
          <a:xfrm>
            <a:off x="183085" y="373805"/>
            <a:ext cx="475252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2000" b="1" dirty="0" smtClean="0">
                <a:solidFill>
                  <a:schemeClr val="tx1"/>
                </a:solidFill>
                <a:latin typeface="+mn-ea"/>
              </a:rPr>
              <a:t>（</a:t>
            </a:r>
            <a:r>
              <a:rPr lang="en-US" altLang="ja-JP" sz="2000" b="1" dirty="0">
                <a:solidFill>
                  <a:schemeClr val="tx1"/>
                </a:solidFill>
                <a:latin typeface="+mn-ea"/>
              </a:rPr>
              <a:t>3</a:t>
            </a:r>
            <a:r>
              <a:rPr lang="ja-JP" altLang="en-US" sz="2000" b="1" dirty="0" smtClean="0">
                <a:solidFill>
                  <a:schemeClr val="tx1"/>
                </a:solidFill>
                <a:latin typeface="+mn-ea"/>
              </a:rPr>
              <a:t>）</a:t>
            </a:r>
            <a:r>
              <a:rPr lang="en-US" altLang="ja-JP" sz="2000" b="1" dirty="0">
                <a:solidFill>
                  <a:srgbClr val="0000FF"/>
                </a:solidFill>
                <a:latin typeface="+mn-ea"/>
              </a:rPr>
              <a:t>BSL</a:t>
            </a:r>
            <a:r>
              <a:rPr lang="ja-JP" altLang="en-US" sz="2000" b="1" dirty="0">
                <a:solidFill>
                  <a:srgbClr val="0000FF"/>
                </a:solidFill>
                <a:latin typeface="+mn-ea"/>
              </a:rPr>
              <a:t>非収載物質の対応　</a:t>
            </a:r>
            <a:r>
              <a:rPr lang="en-US" altLang="ja-JP" sz="2000" b="1" dirty="0">
                <a:solidFill>
                  <a:srgbClr val="0000FF"/>
                </a:solidFill>
                <a:latin typeface="+mn-ea"/>
              </a:rPr>
              <a:t>(②</a:t>
            </a:r>
            <a:r>
              <a:rPr lang="ja-JP" altLang="en-US" sz="2000" b="1" dirty="0">
                <a:solidFill>
                  <a:srgbClr val="0000FF"/>
                </a:solidFill>
                <a:latin typeface="+mn-ea"/>
              </a:rPr>
              <a:t>、③、④</a:t>
            </a:r>
            <a:r>
              <a:rPr lang="en-US" altLang="ja-JP" sz="2000" b="1" dirty="0">
                <a:solidFill>
                  <a:srgbClr val="0000FF"/>
                </a:solidFill>
                <a:latin typeface="+mn-ea"/>
              </a:rPr>
              <a:t>)</a:t>
            </a:r>
          </a:p>
        </p:txBody>
      </p:sp>
    </p:spTree>
    <p:extLst>
      <p:ext uri="{BB962C8B-B14F-4D97-AF65-F5344CB8AC3E}">
        <p14:creationId xmlns:p14="http://schemas.microsoft.com/office/powerpoint/2010/main" val="38676536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6"/>
          <p:cNvSpPr txBox="1">
            <a:spLocks noChangeArrowheads="1"/>
          </p:cNvSpPr>
          <p:nvPr/>
        </p:nvSpPr>
        <p:spPr bwMode="auto">
          <a:xfrm>
            <a:off x="-28230" y="44624"/>
            <a:ext cx="204728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en-US" altLang="ja-JP" sz="2400" b="1" dirty="0">
                <a:latin typeface="+mn-ea"/>
                <a:ea typeface="+mn-ea"/>
              </a:rPr>
              <a:t>3</a:t>
            </a:r>
            <a:r>
              <a:rPr lang="ja-JP" altLang="en-US" sz="2400" b="1" dirty="0">
                <a:latin typeface="+mn-ea"/>
                <a:ea typeface="+mn-ea"/>
              </a:rPr>
              <a:t>）運用規則</a:t>
            </a:r>
            <a:endParaRPr lang="en-US" altLang="ja-JP" sz="2400" b="1" dirty="0">
              <a:latin typeface="+mn-ea"/>
              <a:ea typeface="+mn-ea"/>
            </a:endParaRPr>
          </a:p>
        </p:txBody>
      </p:sp>
      <p:sp>
        <p:nvSpPr>
          <p:cNvPr id="7" name="Text Box 5"/>
          <p:cNvSpPr txBox="1">
            <a:spLocks noChangeArrowheads="1"/>
          </p:cNvSpPr>
          <p:nvPr/>
        </p:nvSpPr>
        <p:spPr bwMode="auto">
          <a:xfrm>
            <a:off x="-1065" y="-55758"/>
            <a:ext cx="5183559" cy="28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lnSpc>
                <a:spcPct val="150000"/>
              </a:lnSpc>
            </a:pPr>
            <a:r>
              <a:rPr lang="ja-JP" altLang="en-US" sz="1000" dirty="0">
                <a:latin typeface="ＭＳ Ｐゴシック" pitchFamily="50" charset="-128"/>
              </a:rPr>
              <a:t>２</a:t>
            </a:r>
            <a:r>
              <a:rPr lang="en-US" altLang="ja-JP" sz="1000" dirty="0">
                <a:latin typeface="ＭＳ Ｐゴシック" pitchFamily="50" charset="-128"/>
              </a:rPr>
              <a:t>. JAMA</a:t>
            </a:r>
            <a:r>
              <a:rPr lang="ja-JP" altLang="en-US" sz="1000" dirty="0">
                <a:latin typeface="ＭＳ Ｐゴシック" pitchFamily="50" charset="-128"/>
              </a:rPr>
              <a:t>シート → </a:t>
            </a:r>
            <a:r>
              <a:rPr lang="en-US" altLang="ja-JP" sz="1000" dirty="0">
                <a:latin typeface="ＭＳ Ｐゴシック" pitchFamily="50" charset="-128"/>
              </a:rPr>
              <a:t>JAPIA</a:t>
            </a:r>
            <a:r>
              <a:rPr lang="ja-JP" altLang="en-US" sz="1000" dirty="0">
                <a:latin typeface="ＭＳ Ｐゴシック" pitchFamily="50" charset="-128"/>
              </a:rPr>
              <a:t>シートの変化点・機能の解説</a:t>
            </a:r>
            <a:endParaRPr lang="en-US" altLang="ja-JP" sz="1000" dirty="0">
              <a:latin typeface="ＭＳ Ｐゴシック" pitchFamily="50" charset="-128"/>
            </a:endParaRPr>
          </a:p>
        </p:txBody>
      </p:sp>
      <p:graphicFrame>
        <p:nvGraphicFramePr>
          <p:cNvPr id="12" name="オブジェクト 11">
            <a:extLst>
              <a:ext uri="{FF2B5EF4-FFF2-40B4-BE49-F238E27FC236}">
                <a16:creationId xmlns:a16="http://schemas.microsoft.com/office/drawing/2014/main" id="{1014BC9E-31D0-4AA5-9725-68B34950BE4C}"/>
              </a:ext>
            </a:extLst>
          </p:cNvPr>
          <p:cNvGraphicFramePr>
            <a:graphicFrameLocks noChangeAspect="1"/>
          </p:cNvGraphicFramePr>
          <p:nvPr>
            <p:extLst>
              <p:ext uri="{D42A27DB-BD31-4B8C-83A1-F6EECF244321}">
                <p14:modId xmlns:p14="http://schemas.microsoft.com/office/powerpoint/2010/main" val="1635857096"/>
              </p:ext>
            </p:extLst>
          </p:nvPr>
        </p:nvGraphicFramePr>
        <p:xfrm>
          <a:off x="142874" y="1529153"/>
          <a:ext cx="8763229" cy="5020600"/>
        </p:xfrm>
        <a:graphic>
          <a:graphicData uri="http://schemas.openxmlformats.org/presentationml/2006/ole">
            <mc:AlternateContent xmlns:mc="http://schemas.openxmlformats.org/markup-compatibility/2006">
              <mc:Choice xmlns:v="urn:schemas-microsoft-com:vml" Requires="v">
                <p:oleObj spid="_x0000_s3146" name="Worksheet" r:id="rId4" imgW="9525311" imgH="5457721" progId="Excel.Sheet.12">
                  <p:embed/>
                </p:oleObj>
              </mc:Choice>
              <mc:Fallback>
                <p:oleObj name="Worksheet" r:id="rId4" imgW="9525311" imgH="5457721" progId="Excel.Sheet.12">
                  <p:embed/>
                  <p:pic>
                    <p:nvPicPr>
                      <p:cNvPr id="10" name="オブジェクト 9">
                        <a:extLst>
                          <a:ext uri="{FF2B5EF4-FFF2-40B4-BE49-F238E27FC236}">
                            <a16:creationId xmlns:a16="http://schemas.microsoft.com/office/drawing/2014/main" id="{1014BC9E-31D0-4AA5-9725-68B34950BE4C}"/>
                          </a:ext>
                        </a:extLst>
                      </p:cNvPr>
                      <p:cNvPicPr/>
                      <p:nvPr/>
                    </p:nvPicPr>
                    <p:blipFill>
                      <a:blip r:embed="rId5"/>
                      <a:stretch>
                        <a:fillRect/>
                      </a:stretch>
                    </p:blipFill>
                    <p:spPr>
                      <a:xfrm>
                        <a:off x="142874" y="1529153"/>
                        <a:ext cx="8763229" cy="5020600"/>
                      </a:xfrm>
                      <a:prstGeom prst="rect">
                        <a:avLst/>
                      </a:prstGeom>
                      <a:solidFill>
                        <a:schemeClr val="bg1"/>
                      </a:solidFill>
                    </p:spPr>
                  </p:pic>
                </p:oleObj>
              </mc:Fallback>
            </mc:AlternateContent>
          </a:graphicData>
        </a:graphic>
      </p:graphicFrame>
      <p:sp>
        <p:nvSpPr>
          <p:cNvPr id="13" name="テキスト ボックス 12">
            <a:extLst>
              <a:ext uri="{FF2B5EF4-FFF2-40B4-BE49-F238E27FC236}">
                <a16:creationId xmlns:a16="http://schemas.microsoft.com/office/drawing/2014/main" id="{1C0C9EC0-4759-446D-89CE-033660D2E9AF}"/>
              </a:ext>
            </a:extLst>
          </p:cNvPr>
          <p:cNvSpPr txBox="1"/>
          <p:nvPr/>
        </p:nvSpPr>
        <p:spPr>
          <a:xfrm>
            <a:off x="5485116" y="1068959"/>
            <a:ext cx="3653564" cy="523220"/>
          </a:xfrm>
          <a:prstGeom prst="rect">
            <a:avLst/>
          </a:prstGeom>
          <a:noFill/>
        </p:spPr>
        <p:txBody>
          <a:bodyPr wrap="none" rtlCol="0">
            <a:spAutoFit/>
          </a:bodyPr>
          <a:lstStyle/>
          <a:p>
            <a:r>
              <a:rPr kumimoji="1" lang="ja-JP" altLang="en-US" sz="1400" dirty="0">
                <a:latin typeface="Meiryo UI" panose="020B0604030504040204" pitchFamily="50" charset="-128"/>
                <a:ea typeface="Meiryo UI" panose="020B0604030504040204" pitchFamily="50" charset="-128"/>
              </a:rPr>
              <a:t>変更箇所：</a:t>
            </a:r>
            <a:r>
              <a:rPr kumimoji="1" lang="ja-JP" altLang="en-US" sz="1400" dirty="0">
                <a:solidFill>
                  <a:srgbClr val="FF0000"/>
                </a:solidFill>
                <a:highlight>
                  <a:srgbClr val="FFFFCC"/>
                </a:highlight>
                <a:latin typeface="Meiryo UI" panose="020B0604030504040204" pitchFamily="50" charset="-128"/>
                <a:ea typeface="Meiryo UI" panose="020B0604030504040204" pitchFamily="50" charset="-128"/>
              </a:rPr>
              <a:t>黄色背景、赤字</a:t>
            </a:r>
            <a:r>
              <a:rPr kumimoji="1" lang="ja-JP" altLang="en-US" sz="1400" dirty="0">
                <a:solidFill>
                  <a:srgbClr val="FF0000"/>
                </a:solidFill>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重要項目：</a:t>
            </a:r>
            <a:r>
              <a:rPr lang="ja-JP" altLang="en-US" sz="1400" dirty="0">
                <a:solidFill>
                  <a:srgbClr val="0000FF"/>
                </a:solidFill>
                <a:latin typeface="Meiryo UI" panose="020B0604030504040204" pitchFamily="50" charset="-128"/>
                <a:ea typeface="Meiryo UI" panose="020B0604030504040204" pitchFamily="50" charset="-128"/>
              </a:rPr>
              <a:t>青枠</a:t>
            </a:r>
            <a:endParaRPr kumimoji="1" lang="en-US" altLang="ja-JP" sz="1400" dirty="0">
              <a:solidFill>
                <a:srgbClr val="0000FF"/>
              </a:solidFill>
              <a:latin typeface="Meiryo UI" panose="020B0604030504040204" pitchFamily="50" charset="-128"/>
              <a:ea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項目名が同じでも、内容は最新版に更新</a:t>
            </a:r>
          </a:p>
        </p:txBody>
      </p:sp>
      <p:sp>
        <p:nvSpPr>
          <p:cNvPr id="14" name="正方形/長方形 13">
            <a:extLst>
              <a:ext uri="{FF2B5EF4-FFF2-40B4-BE49-F238E27FC236}">
                <a16:creationId xmlns:a16="http://schemas.microsoft.com/office/drawing/2014/main" id="{E5370C52-733C-4E0B-99D5-06BEF349DAF8}"/>
              </a:ext>
            </a:extLst>
          </p:cNvPr>
          <p:cNvSpPr/>
          <p:nvPr/>
        </p:nvSpPr>
        <p:spPr>
          <a:xfrm>
            <a:off x="4958501" y="1893358"/>
            <a:ext cx="764088" cy="404058"/>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7B619708-5F05-4F9F-BC6F-2BB4296FEE86}"/>
              </a:ext>
            </a:extLst>
          </p:cNvPr>
          <p:cNvSpPr/>
          <p:nvPr/>
        </p:nvSpPr>
        <p:spPr>
          <a:xfrm>
            <a:off x="-25052" y="308247"/>
            <a:ext cx="475252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ja-JP" sz="2000" b="1" dirty="0">
                <a:solidFill>
                  <a:schemeClr val="tx1"/>
                </a:solidFill>
                <a:latin typeface="+mn-ea"/>
                <a:ea typeface="ＭＳ Ｐゴシック" panose="020B0600070205080204" pitchFamily="50" charset="-128"/>
              </a:rPr>
              <a:t>(1) </a:t>
            </a:r>
            <a:r>
              <a:rPr lang="ja-JP" altLang="en-US" sz="2000" b="1" dirty="0">
                <a:solidFill>
                  <a:schemeClr val="tx1"/>
                </a:solidFill>
                <a:latin typeface="+mn-ea"/>
                <a:ea typeface="ＭＳ Ｐゴシック" panose="020B0600070205080204" pitchFamily="50" charset="-128"/>
              </a:rPr>
              <a:t>運用規則の趣旨：</a:t>
            </a:r>
            <a:endParaRPr lang="en-US" altLang="zh-CN" sz="2000" b="1" dirty="0">
              <a:solidFill>
                <a:srgbClr val="0000FF"/>
              </a:solidFill>
              <a:latin typeface="ＭＳ Ｐゴシック" panose="020B0600070205080204" pitchFamily="50" charset="-128"/>
              <a:ea typeface="ＭＳ Ｐゴシック" panose="020B0600070205080204" pitchFamily="50" charset="-128"/>
            </a:endParaRPr>
          </a:p>
        </p:txBody>
      </p:sp>
      <p:sp>
        <p:nvSpPr>
          <p:cNvPr id="16" name="正方形/長方形 15"/>
          <p:cNvSpPr/>
          <p:nvPr/>
        </p:nvSpPr>
        <p:spPr>
          <a:xfrm>
            <a:off x="-61696" y="1184635"/>
            <a:ext cx="475252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2000" b="1" dirty="0">
                <a:solidFill>
                  <a:schemeClr val="tx1"/>
                </a:solidFill>
                <a:latin typeface="+mn-ea"/>
              </a:rPr>
              <a:t>（</a:t>
            </a:r>
            <a:r>
              <a:rPr lang="en-US" altLang="ja-JP" sz="2000" b="1" dirty="0">
                <a:solidFill>
                  <a:schemeClr val="tx1"/>
                </a:solidFill>
                <a:latin typeface="+mn-ea"/>
              </a:rPr>
              <a:t>2</a:t>
            </a:r>
            <a:r>
              <a:rPr lang="ja-JP" altLang="en-US" sz="2000" b="1" dirty="0">
                <a:solidFill>
                  <a:schemeClr val="tx1"/>
                </a:solidFill>
                <a:latin typeface="+mn-ea"/>
              </a:rPr>
              <a:t>） </a:t>
            </a:r>
            <a:r>
              <a:rPr lang="ja-JP" altLang="en-US" sz="2000" b="1" dirty="0">
                <a:solidFill>
                  <a:srgbClr val="0000FF"/>
                </a:solidFill>
                <a:latin typeface="+mn-ea"/>
              </a:rPr>
              <a:t>新旧運用規則比較</a:t>
            </a:r>
            <a:endParaRPr lang="en-US" altLang="zh-CN" sz="2000" b="1" dirty="0">
              <a:solidFill>
                <a:srgbClr val="0000FF"/>
              </a:solidFill>
              <a:latin typeface="ＭＳ Ｐゴシック" panose="020B0600070205080204" pitchFamily="50" charset="-128"/>
              <a:ea typeface="ＭＳ Ｐゴシック" panose="020B0600070205080204" pitchFamily="50" charset="-128"/>
            </a:endParaRPr>
          </a:p>
        </p:txBody>
      </p:sp>
      <p:sp>
        <p:nvSpPr>
          <p:cNvPr id="17" name="テキスト ボックス 16">
            <a:extLst>
              <a:ext uri="{FF2B5EF4-FFF2-40B4-BE49-F238E27FC236}">
                <a16:creationId xmlns:a16="http://schemas.microsoft.com/office/drawing/2014/main" id="{07F8AF3A-F42E-4B32-8E11-FEEAA4D9ECD9}"/>
              </a:ext>
            </a:extLst>
          </p:cNvPr>
          <p:cNvSpPr txBox="1"/>
          <p:nvPr/>
        </p:nvSpPr>
        <p:spPr>
          <a:xfrm>
            <a:off x="101514" y="631626"/>
            <a:ext cx="9015411" cy="680956"/>
          </a:xfrm>
          <a:prstGeom prst="rect">
            <a:avLst/>
          </a:prstGeom>
          <a:noFill/>
        </p:spPr>
        <p:txBody>
          <a:bodyPr wrap="square" rtlCol="0">
            <a:spAutoFit/>
          </a:bodyPr>
          <a:lstStyle/>
          <a:p>
            <a:pPr>
              <a:lnSpc>
                <a:spcPct val="85000"/>
              </a:lnSpc>
            </a:pPr>
            <a:r>
              <a:rPr lang="ja-JP" altLang="en-US" sz="1500" dirty="0">
                <a:latin typeface="Meiryo UI" panose="020B0604030504040204" pitchFamily="50" charset="-128"/>
                <a:ea typeface="Meiryo UI" panose="020B0604030504040204" pitchFamily="50" charset="-128"/>
              </a:rPr>
              <a:t>　一般社団法人 日本自動車部品工業会</a:t>
            </a:r>
            <a:r>
              <a:rPr lang="en-US" altLang="ja-JP" sz="1500" dirty="0">
                <a:latin typeface="Meiryo UI" panose="020B0604030504040204" pitchFamily="50" charset="-128"/>
                <a:ea typeface="Meiryo UI" panose="020B0604030504040204" pitchFamily="50" charset="-128"/>
              </a:rPr>
              <a:t>(JAPIA)</a:t>
            </a:r>
            <a:r>
              <a:rPr lang="ja-JP" altLang="en-US" sz="1500" dirty="0">
                <a:latin typeface="Meiryo UI" panose="020B0604030504040204" pitchFamily="50" charset="-128"/>
                <a:ea typeface="Meiryo UI" panose="020B0604030504040204" pitchFamily="50" charset="-128"/>
              </a:rPr>
              <a:t>を含む、</a:t>
            </a:r>
            <a:r>
              <a:rPr lang="en-US" altLang="ja-JP" sz="1500" dirty="0">
                <a:latin typeface="Meiryo UI" panose="020B0604030504040204" pitchFamily="50" charset="-128"/>
                <a:ea typeface="Meiryo UI" panose="020B0604030504040204" pitchFamily="50" charset="-128"/>
              </a:rPr>
              <a:t>JAPIA</a:t>
            </a:r>
            <a:r>
              <a:rPr lang="ja-JP" altLang="en-US" sz="1500" dirty="0">
                <a:latin typeface="Meiryo UI" panose="020B0604030504040204" pitchFamily="50" charset="-128"/>
                <a:ea typeface="Meiryo UI" panose="020B0604030504040204" pitchFamily="50" charset="-128"/>
              </a:rPr>
              <a:t>シート連絡会の合意のもとに作成した、</a:t>
            </a:r>
            <a:r>
              <a:rPr lang="en-US" altLang="ja-JP" sz="1500" dirty="0">
                <a:latin typeface="Meiryo UI" panose="020B0604030504040204" pitchFamily="50" charset="-128"/>
                <a:ea typeface="Meiryo UI" panose="020B0604030504040204" pitchFamily="50" charset="-128"/>
              </a:rPr>
              <a:t>JAPIA</a:t>
            </a:r>
            <a:r>
              <a:rPr lang="ja-JP" altLang="en-US" sz="1500" dirty="0">
                <a:latin typeface="Meiryo UI" panose="020B0604030504040204" pitchFamily="50" charset="-128"/>
                <a:ea typeface="Meiryo UI" panose="020B0604030504040204" pitchFamily="50" charset="-128"/>
              </a:rPr>
              <a:t>統一データシートを用いた、自動車等に使用する材料とそれに含有する物質の調査において、サプライチェーン内での情報伝達を円滑にするために、この規則を制定する。</a:t>
            </a:r>
            <a:endParaRPr kumimoji="1" lang="ja-JP" altLang="en-US" sz="15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6283214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4C74CA67-0203-4175-9189-50AF7F6C52B1}"/>
              </a:ext>
            </a:extLst>
          </p:cNvPr>
          <p:cNvSpPr/>
          <p:nvPr/>
        </p:nvSpPr>
        <p:spPr>
          <a:xfrm>
            <a:off x="-61696" y="980728"/>
            <a:ext cx="475252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2000" b="1" dirty="0">
                <a:solidFill>
                  <a:schemeClr val="tx1"/>
                </a:solidFill>
                <a:latin typeface="+mn-ea"/>
              </a:rPr>
              <a:t>（</a:t>
            </a:r>
            <a:r>
              <a:rPr lang="en-US" altLang="ja-JP" sz="2000" b="1" dirty="0">
                <a:solidFill>
                  <a:schemeClr val="tx1"/>
                </a:solidFill>
                <a:latin typeface="+mn-ea"/>
              </a:rPr>
              <a:t>2</a:t>
            </a:r>
            <a:r>
              <a:rPr lang="ja-JP" altLang="en-US" sz="2000" b="1" dirty="0">
                <a:solidFill>
                  <a:schemeClr val="tx1"/>
                </a:solidFill>
                <a:latin typeface="+mn-ea"/>
              </a:rPr>
              <a:t>） </a:t>
            </a:r>
            <a:r>
              <a:rPr lang="ja-JP" altLang="en-US" sz="2000" b="1" dirty="0">
                <a:solidFill>
                  <a:srgbClr val="0000FF"/>
                </a:solidFill>
                <a:latin typeface="+mn-ea"/>
              </a:rPr>
              <a:t>新旧運用規則比較 </a:t>
            </a:r>
            <a:r>
              <a:rPr lang="en-US" altLang="ja-JP" sz="2000" b="1" dirty="0">
                <a:solidFill>
                  <a:srgbClr val="0000FF"/>
                </a:solidFill>
                <a:latin typeface="+mn-ea"/>
              </a:rPr>
              <a:t>(</a:t>
            </a:r>
            <a:r>
              <a:rPr lang="ja-JP" altLang="en-US" sz="2000" b="1" dirty="0">
                <a:solidFill>
                  <a:srgbClr val="0000FF"/>
                </a:solidFill>
                <a:latin typeface="+mn-ea"/>
              </a:rPr>
              <a:t>続き</a:t>
            </a:r>
            <a:r>
              <a:rPr lang="en-US" altLang="ja-JP" sz="2000" b="1" dirty="0">
                <a:solidFill>
                  <a:srgbClr val="0000FF"/>
                </a:solidFill>
                <a:latin typeface="+mn-ea"/>
              </a:rPr>
              <a:t>)</a:t>
            </a:r>
            <a:endParaRPr lang="en-US" altLang="zh-CN" sz="2000" b="1" dirty="0">
              <a:solidFill>
                <a:srgbClr val="0000FF"/>
              </a:solidFill>
              <a:latin typeface="ＭＳ Ｐゴシック" panose="020B0600070205080204" pitchFamily="50" charset="-128"/>
              <a:ea typeface="ＭＳ Ｐゴシック" panose="020B0600070205080204" pitchFamily="50" charset="-128"/>
            </a:endParaRPr>
          </a:p>
        </p:txBody>
      </p:sp>
      <p:sp>
        <p:nvSpPr>
          <p:cNvPr id="5" name="Text Box 6"/>
          <p:cNvSpPr txBox="1">
            <a:spLocks noChangeArrowheads="1"/>
          </p:cNvSpPr>
          <p:nvPr/>
        </p:nvSpPr>
        <p:spPr bwMode="auto">
          <a:xfrm>
            <a:off x="32034" y="422003"/>
            <a:ext cx="777711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en-US" altLang="ja-JP" sz="2400" b="1" dirty="0">
                <a:latin typeface="+mn-ea"/>
                <a:ea typeface="+mn-ea"/>
              </a:rPr>
              <a:t>3</a:t>
            </a:r>
            <a:r>
              <a:rPr lang="ja-JP" altLang="en-US" sz="2400" b="1" dirty="0">
                <a:latin typeface="+mn-ea"/>
                <a:ea typeface="+mn-ea"/>
              </a:rPr>
              <a:t>）運用規則</a:t>
            </a:r>
            <a:endParaRPr lang="en-US" altLang="ja-JP" sz="2400" b="1" dirty="0">
              <a:latin typeface="+mn-ea"/>
              <a:ea typeface="+mn-ea"/>
            </a:endParaRPr>
          </a:p>
        </p:txBody>
      </p:sp>
      <p:sp>
        <p:nvSpPr>
          <p:cNvPr id="7" name="Text Box 5"/>
          <p:cNvSpPr txBox="1">
            <a:spLocks noChangeArrowheads="1"/>
          </p:cNvSpPr>
          <p:nvPr/>
        </p:nvSpPr>
        <p:spPr bwMode="auto">
          <a:xfrm>
            <a:off x="36513" y="44450"/>
            <a:ext cx="5183559" cy="28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lnSpc>
                <a:spcPct val="150000"/>
              </a:lnSpc>
            </a:pPr>
            <a:r>
              <a:rPr lang="ja-JP" altLang="en-US" sz="1000" dirty="0">
                <a:latin typeface="ＭＳ Ｐゴシック" pitchFamily="50" charset="-128"/>
              </a:rPr>
              <a:t>２</a:t>
            </a:r>
            <a:r>
              <a:rPr lang="en-US" altLang="ja-JP" sz="1000" dirty="0">
                <a:latin typeface="ＭＳ Ｐゴシック" pitchFamily="50" charset="-128"/>
              </a:rPr>
              <a:t>. JAMA</a:t>
            </a:r>
            <a:r>
              <a:rPr lang="ja-JP" altLang="en-US" sz="1000" dirty="0">
                <a:latin typeface="ＭＳ Ｐゴシック" pitchFamily="50" charset="-128"/>
              </a:rPr>
              <a:t>シート → </a:t>
            </a:r>
            <a:r>
              <a:rPr lang="en-US" altLang="ja-JP" sz="1000" dirty="0">
                <a:latin typeface="ＭＳ Ｐゴシック" pitchFamily="50" charset="-128"/>
              </a:rPr>
              <a:t>JAPIA</a:t>
            </a:r>
            <a:r>
              <a:rPr lang="ja-JP" altLang="en-US" sz="1000" dirty="0">
                <a:latin typeface="ＭＳ Ｐゴシック" pitchFamily="50" charset="-128"/>
              </a:rPr>
              <a:t>シートの変化点・機能の解説</a:t>
            </a:r>
            <a:endParaRPr lang="en-US" altLang="ja-JP" sz="1000" dirty="0">
              <a:latin typeface="ＭＳ Ｐゴシック" pitchFamily="50" charset="-128"/>
            </a:endParaRPr>
          </a:p>
        </p:txBody>
      </p:sp>
      <p:graphicFrame>
        <p:nvGraphicFramePr>
          <p:cNvPr id="2" name="オブジェクト 1">
            <a:extLst>
              <a:ext uri="{FF2B5EF4-FFF2-40B4-BE49-F238E27FC236}">
                <a16:creationId xmlns:a16="http://schemas.microsoft.com/office/drawing/2014/main" id="{0350D152-8673-4161-B806-349BE2AA9224}"/>
              </a:ext>
            </a:extLst>
          </p:cNvPr>
          <p:cNvGraphicFramePr>
            <a:graphicFrameLocks noChangeAspect="1"/>
          </p:cNvGraphicFramePr>
          <p:nvPr>
            <p:extLst/>
          </p:nvPr>
        </p:nvGraphicFramePr>
        <p:xfrm>
          <a:off x="104775" y="1387474"/>
          <a:ext cx="8941186" cy="4899025"/>
        </p:xfrm>
        <a:graphic>
          <a:graphicData uri="http://schemas.openxmlformats.org/presentationml/2006/ole">
            <mc:AlternateContent xmlns:mc="http://schemas.openxmlformats.org/markup-compatibility/2006">
              <mc:Choice xmlns:v="urn:schemas-microsoft-com:vml" Requires="v">
                <p:oleObj spid="_x0000_s4170" name="Worksheet" r:id="rId4" imgW="9525311" imgH="5219561" progId="Excel.Sheet.12">
                  <p:embed/>
                </p:oleObj>
              </mc:Choice>
              <mc:Fallback>
                <p:oleObj name="Worksheet" r:id="rId4" imgW="9525311" imgH="5219561" progId="Excel.Sheet.12">
                  <p:embed/>
                  <p:pic>
                    <p:nvPicPr>
                      <p:cNvPr id="2" name="オブジェクト 1">
                        <a:extLst>
                          <a:ext uri="{FF2B5EF4-FFF2-40B4-BE49-F238E27FC236}">
                            <a16:creationId xmlns:a16="http://schemas.microsoft.com/office/drawing/2014/main" id="{0350D152-8673-4161-B806-349BE2AA9224}"/>
                          </a:ext>
                        </a:extLst>
                      </p:cNvPr>
                      <p:cNvPicPr/>
                      <p:nvPr/>
                    </p:nvPicPr>
                    <p:blipFill>
                      <a:blip r:embed="rId5"/>
                      <a:stretch>
                        <a:fillRect/>
                      </a:stretch>
                    </p:blipFill>
                    <p:spPr>
                      <a:xfrm>
                        <a:off x="104775" y="1387474"/>
                        <a:ext cx="8941186" cy="4899025"/>
                      </a:xfrm>
                      <a:prstGeom prst="rect">
                        <a:avLst/>
                      </a:prstGeom>
                    </p:spPr>
                  </p:pic>
                </p:oleObj>
              </mc:Fallback>
            </mc:AlternateContent>
          </a:graphicData>
        </a:graphic>
      </p:graphicFrame>
      <p:sp>
        <p:nvSpPr>
          <p:cNvPr id="10" name="正方形/長方形 9">
            <a:extLst>
              <a:ext uri="{FF2B5EF4-FFF2-40B4-BE49-F238E27FC236}">
                <a16:creationId xmlns:a16="http://schemas.microsoft.com/office/drawing/2014/main" id="{1C765FED-9835-484E-936A-3EBFFF8E540F}"/>
              </a:ext>
            </a:extLst>
          </p:cNvPr>
          <p:cNvSpPr/>
          <p:nvPr/>
        </p:nvSpPr>
        <p:spPr>
          <a:xfrm>
            <a:off x="4765966" y="2139965"/>
            <a:ext cx="1164053" cy="195829"/>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id="{9A544F2E-11CF-4A8E-9CF0-2984C32A68BE}"/>
              </a:ext>
            </a:extLst>
          </p:cNvPr>
          <p:cNvSpPr/>
          <p:nvPr/>
        </p:nvSpPr>
        <p:spPr>
          <a:xfrm>
            <a:off x="4645567" y="5864335"/>
            <a:ext cx="2144532" cy="273915"/>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784635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5"/>
          <p:cNvSpPr txBox="1">
            <a:spLocks noChangeArrowheads="1"/>
          </p:cNvSpPr>
          <p:nvPr/>
        </p:nvSpPr>
        <p:spPr bwMode="auto">
          <a:xfrm>
            <a:off x="36513" y="44450"/>
            <a:ext cx="5183559" cy="28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lnSpc>
                <a:spcPct val="150000"/>
              </a:lnSpc>
            </a:pPr>
            <a:r>
              <a:rPr lang="ja-JP" altLang="en-US" sz="1000" dirty="0">
                <a:latin typeface="ＭＳ Ｐゴシック" pitchFamily="50" charset="-128"/>
              </a:rPr>
              <a:t>２</a:t>
            </a:r>
            <a:r>
              <a:rPr lang="en-US" altLang="ja-JP" sz="1000" dirty="0">
                <a:latin typeface="ＭＳ Ｐゴシック" pitchFamily="50" charset="-128"/>
              </a:rPr>
              <a:t>. JAMA</a:t>
            </a:r>
            <a:r>
              <a:rPr lang="ja-JP" altLang="en-US" sz="1000" dirty="0">
                <a:latin typeface="ＭＳ Ｐゴシック" pitchFamily="50" charset="-128"/>
              </a:rPr>
              <a:t>シート → </a:t>
            </a:r>
            <a:r>
              <a:rPr lang="en-US" altLang="ja-JP" sz="1000" dirty="0">
                <a:latin typeface="ＭＳ Ｐゴシック" pitchFamily="50" charset="-128"/>
              </a:rPr>
              <a:t>JAPIA</a:t>
            </a:r>
            <a:r>
              <a:rPr lang="ja-JP" altLang="en-US" sz="1000" dirty="0">
                <a:latin typeface="ＭＳ Ｐゴシック" pitchFamily="50" charset="-128"/>
              </a:rPr>
              <a:t>シートの変化点・機能の解説</a:t>
            </a:r>
            <a:endParaRPr lang="en-US" altLang="ja-JP" sz="1000" dirty="0">
              <a:latin typeface="ＭＳ Ｐゴシック" pitchFamily="50" charset="-128"/>
            </a:endParaRPr>
          </a:p>
        </p:txBody>
      </p:sp>
      <p:pic>
        <p:nvPicPr>
          <p:cNvPr id="8" name="図 7">
            <a:extLst>
              <a:ext uri="{FF2B5EF4-FFF2-40B4-BE49-F238E27FC236}">
                <a16:creationId xmlns:a16="http://schemas.microsoft.com/office/drawing/2014/main" id="{1BDA72B0-5482-41C0-97A2-3DAE11FA30A9}"/>
              </a:ext>
            </a:extLst>
          </p:cNvPr>
          <p:cNvPicPr>
            <a:picLocks noChangeAspect="1"/>
          </p:cNvPicPr>
          <p:nvPr/>
        </p:nvPicPr>
        <p:blipFill>
          <a:blip r:embed="rId3"/>
          <a:stretch>
            <a:fillRect/>
          </a:stretch>
        </p:blipFill>
        <p:spPr>
          <a:xfrm>
            <a:off x="820345" y="831106"/>
            <a:ext cx="7127498" cy="4544888"/>
          </a:xfrm>
          <a:prstGeom prst="rect">
            <a:avLst/>
          </a:prstGeom>
          <a:ln>
            <a:solidFill>
              <a:schemeClr val="accent1"/>
            </a:solidFill>
          </a:ln>
        </p:spPr>
      </p:pic>
      <p:sp>
        <p:nvSpPr>
          <p:cNvPr id="9" name="Text Box 6"/>
          <p:cNvSpPr txBox="1">
            <a:spLocks noChangeArrowheads="1"/>
          </p:cNvSpPr>
          <p:nvPr/>
        </p:nvSpPr>
        <p:spPr bwMode="auto">
          <a:xfrm>
            <a:off x="364808" y="159023"/>
            <a:ext cx="777711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en-US" altLang="ja-JP" sz="2400" b="1" dirty="0">
                <a:latin typeface="+mn-ea"/>
                <a:ea typeface="+mn-ea"/>
              </a:rPr>
              <a:t>3</a:t>
            </a:r>
            <a:r>
              <a:rPr lang="ja-JP" altLang="en-US" sz="2400" b="1" dirty="0">
                <a:latin typeface="+mn-ea"/>
                <a:ea typeface="+mn-ea"/>
              </a:rPr>
              <a:t>）運用規則</a:t>
            </a:r>
            <a:endParaRPr lang="en-US" altLang="ja-JP" sz="2400" b="1" dirty="0">
              <a:latin typeface="+mn-ea"/>
              <a:ea typeface="+mn-ea"/>
            </a:endParaRPr>
          </a:p>
        </p:txBody>
      </p:sp>
      <p:sp>
        <p:nvSpPr>
          <p:cNvPr id="10" name="正方形/長方形 9"/>
          <p:cNvSpPr/>
          <p:nvPr/>
        </p:nvSpPr>
        <p:spPr>
          <a:xfrm>
            <a:off x="468432" y="445978"/>
            <a:ext cx="784887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2000" b="1" dirty="0">
                <a:solidFill>
                  <a:schemeClr val="tx1"/>
                </a:solidFill>
                <a:latin typeface="+mn-ea"/>
              </a:rPr>
              <a:t>（</a:t>
            </a:r>
            <a:r>
              <a:rPr lang="en-US" altLang="ja-JP" sz="2000" b="1" dirty="0">
                <a:solidFill>
                  <a:schemeClr val="tx1"/>
                </a:solidFill>
                <a:latin typeface="+mn-ea"/>
              </a:rPr>
              <a:t>3</a:t>
            </a:r>
            <a:r>
              <a:rPr lang="ja-JP" altLang="en-US" sz="2000" b="1" dirty="0">
                <a:solidFill>
                  <a:schemeClr val="tx1"/>
                </a:solidFill>
                <a:latin typeface="+mn-ea"/>
              </a:rPr>
              <a:t>）</a:t>
            </a:r>
            <a:r>
              <a:rPr lang="ja-JP" altLang="en-US" sz="2000" b="1" dirty="0">
                <a:solidFill>
                  <a:srgbClr val="0000FF"/>
                </a:solidFill>
                <a:latin typeface="+mn-ea"/>
              </a:rPr>
              <a:t>運用上の注意事項（調査に伴う注意事項・問い合わせ先等）</a:t>
            </a:r>
            <a:endParaRPr lang="en-US" altLang="zh-CN" sz="2000" b="1" dirty="0">
              <a:solidFill>
                <a:srgbClr val="0000FF"/>
              </a:solidFill>
              <a:latin typeface="ＭＳ Ｐゴシック" panose="020B0600070205080204" pitchFamily="50" charset="-128"/>
              <a:ea typeface="ＭＳ Ｐゴシック" panose="020B0600070205080204" pitchFamily="50" charset="-128"/>
            </a:endParaRPr>
          </a:p>
        </p:txBody>
      </p:sp>
      <p:pic>
        <p:nvPicPr>
          <p:cNvPr id="11" name="図 10">
            <a:extLst>
              <a:ext uri="{FF2B5EF4-FFF2-40B4-BE49-F238E27FC236}">
                <a16:creationId xmlns:a16="http://schemas.microsoft.com/office/drawing/2014/main" id="{8898638B-FB1F-49AF-A007-54EAE3B16A28}"/>
              </a:ext>
            </a:extLst>
          </p:cNvPr>
          <p:cNvPicPr>
            <a:picLocks noChangeAspect="1"/>
          </p:cNvPicPr>
          <p:nvPr/>
        </p:nvPicPr>
        <p:blipFill>
          <a:blip r:embed="rId4"/>
          <a:stretch>
            <a:fillRect/>
          </a:stretch>
        </p:blipFill>
        <p:spPr>
          <a:xfrm>
            <a:off x="820432" y="5478710"/>
            <a:ext cx="6578844" cy="1046634"/>
          </a:xfrm>
          <a:prstGeom prst="rect">
            <a:avLst/>
          </a:prstGeom>
          <a:noFill/>
          <a:ln>
            <a:solidFill>
              <a:schemeClr val="accent1"/>
            </a:solidFill>
          </a:ln>
        </p:spPr>
      </p:pic>
    </p:spTree>
    <p:extLst>
      <p:ext uri="{BB962C8B-B14F-4D97-AF65-F5344CB8AC3E}">
        <p14:creationId xmlns:p14="http://schemas.microsoft.com/office/powerpoint/2010/main" val="39098795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755576" y="2394754"/>
            <a:ext cx="7776864" cy="830997"/>
          </a:xfrm>
          <a:prstGeom prst="rect">
            <a:avLst/>
          </a:prstGeom>
          <a:noFill/>
          <a:ln w="19050">
            <a:no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a:lnSpc>
                <a:spcPct val="150000"/>
              </a:lnSpc>
            </a:pPr>
            <a:r>
              <a:rPr lang="ja-JP" altLang="en-US" sz="3200" b="1" dirty="0">
                <a:latin typeface="+mn-ea"/>
              </a:rPr>
              <a:t>つぎ</a:t>
            </a:r>
            <a:r>
              <a:rPr lang="ja-JP" altLang="en-US" sz="3200" b="1" dirty="0" smtClean="0">
                <a:latin typeface="+mn-ea"/>
              </a:rPr>
              <a:t>に、お願い事項について</a:t>
            </a:r>
            <a:r>
              <a:rPr lang="ja-JP" altLang="en-US" sz="3200" b="1" dirty="0" smtClean="0">
                <a:latin typeface="+mn-ea"/>
                <a:ea typeface="+mn-ea"/>
              </a:rPr>
              <a:t>説明致します。</a:t>
            </a:r>
            <a:endParaRPr lang="en-US" altLang="ja-JP" sz="3200" b="1" dirty="0">
              <a:latin typeface="+mn-ea"/>
              <a:ea typeface="+mn-ea"/>
            </a:endParaRPr>
          </a:p>
        </p:txBody>
      </p:sp>
    </p:spTree>
    <p:extLst>
      <p:ext uri="{BB962C8B-B14F-4D97-AF65-F5344CB8AC3E}">
        <p14:creationId xmlns:p14="http://schemas.microsoft.com/office/powerpoint/2010/main" val="24336716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6"/>
          <p:cNvSpPr txBox="1">
            <a:spLocks noChangeArrowheads="1"/>
          </p:cNvSpPr>
          <p:nvPr/>
        </p:nvSpPr>
        <p:spPr bwMode="auto">
          <a:xfrm>
            <a:off x="395288" y="447055"/>
            <a:ext cx="777711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en-US" altLang="ja-JP" sz="2400" b="1" dirty="0">
                <a:latin typeface="+mn-ea"/>
                <a:ea typeface="+mn-ea"/>
              </a:rPr>
              <a:t>1</a:t>
            </a:r>
            <a:r>
              <a:rPr lang="ja-JP" altLang="en-US" sz="2400" b="1" dirty="0">
                <a:latin typeface="+mn-ea"/>
                <a:ea typeface="+mn-ea"/>
              </a:rPr>
              <a:t>）試行実施、正式移行のお願い</a:t>
            </a:r>
            <a:endParaRPr lang="en-US" altLang="ja-JP" sz="2400" b="1" dirty="0">
              <a:latin typeface="+mn-ea"/>
              <a:ea typeface="+mn-ea"/>
            </a:endParaRPr>
          </a:p>
        </p:txBody>
      </p:sp>
      <p:sp>
        <p:nvSpPr>
          <p:cNvPr id="5" name="Text Box 5"/>
          <p:cNvSpPr txBox="1">
            <a:spLocks noChangeArrowheads="1"/>
          </p:cNvSpPr>
          <p:nvPr/>
        </p:nvSpPr>
        <p:spPr bwMode="auto">
          <a:xfrm>
            <a:off x="36513" y="44450"/>
            <a:ext cx="5183559" cy="28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lnSpc>
                <a:spcPct val="150000"/>
              </a:lnSpc>
            </a:pPr>
            <a:r>
              <a:rPr lang="ja-JP" altLang="en-US" sz="1000" dirty="0">
                <a:latin typeface="ＭＳ Ｐゴシック" pitchFamily="50" charset="-128"/>
              </a:rPr>
              <a:t>３</a:t>
            </a:r>
            <a:r>
              <a:rPr lang="en-US" altLang="ja-JP" sz="1000" dirty="0">
                <a:latin typeface="ＭＳ Ｐゴシック" pitchFamily="50" charset="-128"/>
              </a:rPr>
              <a:t>.</a:t>
            </a:r>
            <a:r>
              <a:rPr lang="ja-JP" altLang="en-US" sz="1000" dirty="0">
                <a:latin typeface="ＭＳ Ｐゴシック" pitchFamily="50" charset="-128"/>
              </a:rPr>
              <a:t>お願い事項</a:t>
            </a:r>
            <a:endParaRPr lang="en-US" altLang="ja-JP" sz="1000" dirty="0">
              <a:latin typeface="ＭＳ Ｐゴシック" pitchFamily="50" charset="-128"/>
            </a:endParaRPr>
          </a:p>
        </p:txBody>
      </p:sp>
      <p:sp>
        <p:nvSpPr>
          <p:cNvPr id="8" name="正方形/長方形 7"/>
          <p:cNvSpPr/>
          <p:nvPr/>
        </p:nvSpPr>
        <p:spPr>
          <a:xfrm>
            <a:off x="539552" y="980728"/>
            <a:ext cx="860444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2000" b="1" dirty="0">
                <a:solidFill>
                  <a:schemeClr val="tx1"/>
                </a:solidFill>
                <a:latin typeface="+mn-ea"/>
              </a:rPr>
              <a:t>（</a:t>
            </a:r>
            <a:r>
              <a:rPr lang="en-US" altLang="ja-JP" sz="2000" b="1" dirty="0">
                <a:solidFill>
                  <a:schemeClr val="tx1"/>
                </a:solidFill>
                <a:latin typeface="+mn-ea"/>
              </a:rPr>
              <a:t>1</a:t>
            </a:r>
            <a:r>
              <a:rPr lang="ja-JP" altLang="en-US" sz="2000" b="1" dirty="0">
                <a:solidFill>
                  <a:schemeClr val="tx1"/>
                </a:solidFill>
                <a:latin typeface="+mn-ea"/>
              </a:rPr>
              <a:t>）</a:t>
            </a:r>
            <a:r>
              <a:rPr lang="en-US" altLang="ja-JP" sz="2000" b="1" dirty="0">
                <a:solidFill>
                  <a:srgbClr val="0000FF"/>
                </a:solidFill>
                <a:latin typeface="+mn-ea"/>
              </a:rPr>
              <a:t>JAMA</a:t>
            </a:r>
            <a:r>
              <a:rPr lang="ja-JP" altLang="en-US" sz="2000" b="1" dirty="0">
                <a:solidFill>
                  <a:srgbClr val="0000FF"/>
                </a:solidFill>
                <a:latin typeface="+mn-ea"/>
              </a:rPr>
              <a:t>シート → </a:t>
            </a:r>
            <a:r>
              <a:rPr lang="en-US" altLang="ja-JP" sz="2000" b="1" dirty="0">
                <a:solidFill>
                  <a:srgbClr val="0000FF"/>
                </a:solidFill>
                <a:latin typeface="+mn-ea"/>
              </a:rPr>
              <a:t>JAPIA</a:t>
            </a:r>
            <a:r>
              <a:rPr lang="ja-JP" altLang="en-US" sz="2000" b="1" dirty="0">
                <a:solidFill>
                  <a:srgbClr val="0000FF"/>
                </a:solidFill>
                <a:latin typeface="+mn-ea"/>
              </a:rPr>
              <a:t>シートに伴う社内システム・ツール・業務手順の対応</a:t>
            </a:r>
            <a:endParaRPr lang="en-US" altLang="zh-CN" sz="2000" b="1" dirty="0">
              <a:solidFill>
                <a:srgbClr val="0000FF"/>
              </a:solidFill>
              <a:latin typeface="ＭＳ Ｐゴシック" panose="020B0600070205080204" pitchFamily="50" charset="-128"/>
              <a:ea typeface="ＭＳ Ｐゴシック" panose="020B0600070205080204" pitchFamily="50" charset="-128"/>
            </a:endParaRPr>
          </a:p>
        </p:txBody>
      </p:sp>
      <p:sp>
        <p:nvSpPr>
          <p:cNvPr id="7" name="正方形/長方形 6"/>
          <p:cNvSpPr/>
          <p:nvPr/>
        </p:nvSpPr>
        <p:spPr>
          <a:xfrm>
            <a:off x="539552" y="1700808"/>
            <a:ext cx="7992888" cy="4464496"/>
          </a:xfrm>
          <a:prstGeom prst="rect">
            <a:avLst/>
          </a:prstGeom>
          <a:solidFill>
            <a:schemeClr val="bg1">
              <a:lumMod val="95000"/>
            </a:schemeClr>
          </a:solidFill>
          <a:ln w="952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nSpc>
                <a:spcPct val="200000"/>
              </a:lnSpc>
            </a:pPr>
            <a:r>
              <a:rPr lang="ja-JP" altLang="en-US" sz="2000" dirty="0">
                <a:solidFill>
                  <a:schemeClr val="tx1"/>
                </a:solidFill>
                <a:latin typeface="+mn-ea"/>
              </a:rPr>
              <a:t>　</a:t>
            </a:r>
            <a:r>
              <a:rPr lang="ja-JP" altLang="en-US" sz="2000" u="sng" dirty="0">
                <a:solidFill>
                  <a:schemeClr val="tx1"/>
                </a:solidFill>
                <a:latin typeface="+mn-ea"/>
              </a:rPr>
              <a:t>①物質</a:t>
            </a:r>
            <a:r>
              <a:rPr lang="en-US" altLang="ja-JP" sz="2000" u="sng" dirty="0">
                <a:solidFill>
                  <a:schemeClr val="tx1"/>
                </a:solidFill>
                <a:latin typeface="+mn-ea"/>
              </a:rPr>
              <a:t>ID</a:t>
            </a:r>
            <a:r>
              <a:rPr lang="ja-JP" altLang="en-US" sz="2000" u="sng" dirty="0">
                <a:solidFill>
                  <a:schemeClr val="tx1"/>
                </a:solidFill>
                <a:latin typeface="+mn-ea"/>
              </a:rPr>
              <a:t>の変化（旧：</a:t>
            </a:r>
            <a:r>
              <a:rPr lang="en-US" altLang="ja-JP" sz="2000" u="sng" dirty="0" smtClean="0">
                <a:solidFill>
                  <a:schemeClr val="tx1"/>
                </a:solidFill>
                <a:latin typeface="+mn-ea"/>
              </a:rPr>
              <a:t>IMDS</a:t>
            </a:r>
            <a:r>
              <a:rPr lang="ja-JP" altLang="en-US" sz="2000" u="sng" dirty="0" smtClean="0">
                <a:solidFill>
                  <a:schemeClr val="tx1"/>
                </a:solidFill>
                <a:latin typeface="+mn-ea"/>
              </a:rPr>
              <a:t> </a:t>
            </a:r>
            <a:r>
              <a:rPr lang="en-US" altLang="ja-JP" sz="2000" u="sng" dirty="0" smtClean="0">
                <a:solidFill>
                  <a:srgbClr val="FF0000"/>
                </a:solidFill>
                <a:latin typeface="+mn-ea"/>
              </a:rPr>
              <a:t>Node</a:t>
            </a:r>
            <a:r>
              <a:rPr lang="ja-JP" altLang="en-US" sz="2000" u="sng" dirty="0" smtClean="0">
                <a:solidFill>
                  <a:schemeClr val="tx1"/>
                </a:solidFill>
                <a:latin typeface="+mn-ea"/>
              </a:rPr>
              <a:t> </a:t>
            </a:r>
            <a:r>
              <a:rPr lang="en-US" altLang="ja-JP" sz="2000" u="sng" dirty="0" smtClean="0">
                <a:solidFill>
                  <a:schemeClr val="tx1"/>
                </a:solidFill>
                <a:latin typeface="+mn-ea"/>
              </a:rPr>
              <a:t>ID → </a:t>
            </a:r>
            <a:r>
              <a:rPr lang="ja-JP" altLang="en-US" sz="2000" u="sng" dirty="0" smtClean="0">
                <a:solidFill>
                  <a:schemeClr val="tx1"/>
                </a:solidFill>
                <a:latin typeface="+mn-ea"/>
              </a:rPr>
              <a:t>新</a:t>
            </a:r>
            <a:r>
              <a:rPr lang="ja-JP" altLang="en-US" sz="2000" u="sng" dirty="0">
                <a:solidFill>
                  <a:schemeClr val="tx1"/>
                </a:solidFill>
                <a:latin typeface="+mn-ea"/>
              </a:rPr>
              <a:t>：</a:t>
            </a:r>
            <a:r>
              <a:rPr lang="en-US" altLang="ja-JP" sz="2000" u="sng" dirty="0">
                <a:solidFill>
                  <a:schemeClr val="tx1"/>
                </a:solidFill>
                <a:latin typeface="+mn-ea"/>
              </a:rPr>
              <a:t>JAPIA</a:t>
            </a:r>
            <a:r>
              <a:rPr lang="ja-JP" altLang="en-US" sz="2000" u="sng" dirty="0">
                <a:solidFill>
                  <a:schemeClr val="tx1"/>
                </a:solidFill>
                <a:latin typeface="+mn-ea"/>
              </a:rPr>
              <a:t>シート物質</a:t>
            </a:r>
            <a:r>
              <a:rPr lang="en-US" altLang="ja-JP" sz="2000" u="sng" dirty="0">
                <a:solidFill>
                  <a:schemeClr val="tx1"/>
                </a:solidFill>
                <a:latin typeface="+mn-ea"/>
              </a:rPr>
              <a:t>ID</a:t>
            </a:r>
            <a:r>
              <a:rPr lang="ja-JP" altLang="en-US" sz="2000" u="sng" dirty="0" smtClean="0">
                <a:solidFill>
                  <a:schemeClr val="tx1"/>
                </a:solidFill>
                <a:latin typeface="+mn-ea"/>
              </a:rPr>
              <a:t>）</a:t>
            </a:r>
            <a:endParaRPr lang="en-US" altLang="ja-JP" sz="2000" u="sng" dirty="0" smtClean="0">
              <a:solidFill>
                <a:schemeClr val="tx1"/>
              </a:solidFill>
              <a:latin typeface="+mn-ea"/>
            </a:endParaRPr>
          </a:p>
          <a:p>
            <a:pPr>
              <a:lnSpc>
                <a:spcPct val="200000"/>
              </a:lnSpc>
            </a:pPr>
            <a:r>
              <a:rPr lang="ja-JP" altLang="en-US" sz="2000" dirty="0">
                <a:solidFill>
                  <a:schemeClr val="tx1"/>
                </a:solidFill>
                <a:latin typeface="+mn-ea"/>
              </a:rPr>
              <a:t>　</a:t>
            </a:r>
            <a:r>
              <a:rPr lang="ja-JP" altLang="en-US" sz="2000" dirty="0" smtClean="0">
                <a:solidFill>
                  <a:schemeClr val="tx1"/>
                </a:solidFill>
                <a:latin typeface="+mn-ea"/>
              </a:rPr>
              <a:t>　　　・社内システムに保存してある過去データ</a:t>
            </a:r>
            <a:endParaRPr lang="en-US" altLang="ja-JP" sz="2000" dirty="0" smtClean="0">
              <a:solidFill>
                <a:schemeClr val="tx1"/>
              </a:solidFill>
              <a:latin typeface="+mn-ea"/>
            </a:endParaRPr>
          </a:p>
          <a:p>
            <a:pPr>
              <a:lnSpc>
                <a:spcPct val="200000"/>
              </a:lnSpc>
            </a:pPr>
            <a:r>
              <a:rPr lang="ja-JP" altLang="en-US" sz="2000" dirty="0">
                <a:solidFill>
                  <a:schemeClr val="tx1"/>
                </a:solidFill>
                <a:latin typeface="+mn-ea"/>
              </a:rPr>
              <a:t>　</a:t>
            </a:r>
            <a:r>
              <a:rPr lang="ja-JP" altLang="en-US" sz="2000" dirty="0" smtClean="0">
                <a:solidFill>
                  <a:schemeClr val="tx1"/>
                </a:solidFill>
                <a:latin typeface="+mn-ea"/>
              </a:rPr>
              <a:t>　　</a:t>
            </a:r>
            <a:r>
              <a:rPr lang="ja-JP" altLang="en-US" sz="2000" dirty="0">
                <a:solidFill>
                  <a:schemeClr val="tx1"/>
                </a:solidFill>
                <a:latin typeface="+mn-ea"/>
              </a:rPr>
              <a:t>　・社内システム</a:t>
            </a:r>
            <a:r>
              <a:rPr lang="en-US" altLang="ja-JP" sz="2000" dirty="0">
                <a:solidFill>
                  <a:schemeClr val="tx1"/>
                </a:solidFill>
                <a:latin typeface="+mn-ea"/>
              </a:rPr>
              <a:t>DB</a:t>
            </a:r>
            <a:r>
              <a:rPr lang="ja-JP" altLang="en-US" sz="2000" dirty="0">
                <a:solidFill>
                  <a:schemeClr val="tx1"/>
                </a:solidFill>
                <a:latin typeface="+mn-ea"/>
              </a:rPr>
              <a:t>の項目</a:t>
            </a:r>
            <a:endParaRPr lang="en-US" altLang="ja-JP" sz="2000" dirty="0" smtClean="0">
              <a:solidFill>
                <a:schemeClr val="tx1"/>
              </a:solidFill>
              <a:latin typeface="+mn-ea"/>
            </a:endParaRPr>
          </a:p>
          <a:p>
            <a:pPr>
              <a:lnSpc>
                <a:spcPct val="200000"/>
              </a:lnSpc>
            </a:pPr>
            <a:r>
              <a:rPr lang="ja-JP" altLang="en-US" sz="2000" dirty="0">
                <a:solidFill>
                  <a:schemeClr val="tx1"/>
                </a:solidFill>
                <a:latin typeface="+mn-ea"/>
              </a:rPr>
              <a:t>　</a:t>
            </a:r>
            <a:r>
              <a:rPr lang="ja-JP" altLang="en-US" sz="2000" dirty="0" smtClean="0">
                <a:solidFill>
                  <a:schemeClr val="tx1"/>
                </a:solidFill>
                <a:latin typeface="+mn-ea"/>
              </a:rPr>
              <a:t>　　</a:t>
            </a:r>
            <a:r>
              <a:rPr lang="ja-JP" altLang="en-US" sz="2000" dirty="0">
                <a:solidFill>
                  <a:schemeClr val="tx1"/>
                </a:solidFill>
                <a:latin typeface="+mn-ea"/>
              </a:rPr>
              <a:t>　・社内システムに搭載されているエラーチェック機能</a:t>
            </a:r>
            <a:endParaRPr lang="en-US" altLang="ja-JP" sz="2000" dirty="0" smtClean="0">
              <a:solidFill>
                <a:schemeClr val="tx1"/>
              </a:solidFill>
              <a:latin typeface="+mn-ea"/>
            </a:endParaRPr>
          </a:p>
          <a:p>
            <a:pPr>
              <a:lnSpc>
                <a:spcPct val="200000"/>
              </a:lnSpc>
            </a:pPr>
            <a:r>
              <a:rPr lang="ja-JP" altLang="en-US" sz="2000" dirty="0">
                <a:solidFill>
                  <a:schemeClr val="tx1"/>
                </a:solidFill>
                <a:latin typeface="+mn-ea"/>
              </a:rPr>
              <a:t>　</a:t>
            </a:r>
            <a:r>
              <a:rPr lang="ja-JP" altLang="en-US" sz="2000" u="sng" dirty="0" smtClean="0">
                <a:solidFill>
                  <a:schemeClr val="tx1"/>
                </a:solidFill>
                <a:latin typeface="+mn-ea"/>
              </a:rPr>
              <a:t>②</a:t>
            </a:r>
            <a:r>
              <a:rPr lang="en-US" altLang="ja-JP" sz="2000" u="sng" dirty="0">
                <a:solidFill>
                  <a:schemeClr val="tx1"/>
                </a:solidFill>
                <a:latin typeface="+mn-ea"/>
              </a:rPr>
              <a:t>XML</a:t>
            </a:r>
            <a:r>
              <a:rPr lang="ja-JP" altLang="en-US" sz="2000" u="sng" dirty="0">
                <a:solidFill>
                  <a:schemeClr val="tx1"/>
                </a:solidFill>
                <a:latin typeface="+mn-ea"/>
              </a:rPr>
              <a:t>機能</a:t>
            </a:r>
            <a:r>
              <a:rPr lang="ja-JP" altLang="en-US" sz="2000" u="sng" dirty="0" smtClean="0">
                <a:solidFill>
                  <a:schemeClr val="tx1"/>
                </a:solidFill>
                <a:latin typeface="+mn-ea"/>
              </a:rPr>
              <a:t>廃止</a:t>
            </a:r>
            <a:endParaRPr lang="en-US" altLang="ja-JP" sz="2000" u="sng" dirty="0" smtClean="0">
              <a:solidFill>
                <a:schemeClr val="tx1"/>
              </a:solidFill>
              <a:latin typeface="+mn-ea"/>
            </a:endParaRPr>
          </a:p>
          <a:p>
            <a:pPr>
              <a:lnSpc>
                <a:spcPct val="200000"/>
              </a:lnSpc>
            </a:pPr>
            <a:r>
              <a:rPr lang="ja-JP" altLang="en-US" sz="2000" dirty="0" smtClean="0">
                <a:solidFill>
                  <a:schemeClr val="tx1"/>
                </a:solidFill>
                <a:latin typeface="+mn-ea"/>
              </a:rPr>
              <a:t>　　　　・</a:t>
            </a:r>
            <a:r>
              <a:rPr lang="en-US" altLang="ja-JP" sz="2000" dirty="0">
                <a:solidFill>
                  <a:schemeClr val="tx1"/>
                </a:solidFill>
                <a:latin typeface="+mn-ea"/>
              </a:rPr>
              <a:t>JAPIA</a:t>
            </a:r>
            <a:r>
              <a:rPr lang="ja-JP" altLang="en-US" sz="2000" dirty="0">
                <a:solidFill>
                  <a:schemeClr val="tx1"/>
                </a:solidFill>
                <a:latin typeface="+mn-ea"/>
              </a:rPr>
              <a:t>シート</a:t>
            </a:r>
            <a:r>
              <a:rPr lang="en-US" altLang="ja-JP" sz="2000" dirty="0">
                <a:solidFill>
                  <a:schemeClr val="tx1"/>
                </a:solidFill>
                <a:latin typeface="+mn-ea"/>
              </a:rPr>
              <a:t>/</a:t>
            </a:r>
            <a:r>
              <a:rPr lang="ja-JP" altLang="en-US" sz="2000" dirty="0">
                <a:solidFill>
                  <a:schemeClr val="tx1"/>
                </a:solidFill>
                <a:latin typeface="+mn-ea"/>
              </a:rPr>
              <a:t>社内システムから</a:t>
            </a:r>
            <a:r>
              <a:rPr lang="en-US" altLang="ja-JP" sz="2000" dirty="0">
                <a:solidFill>
                  <a:schemeClr val="tx1"/>
                </a:solidFill>
                <a:latin typeface="+mn-ea"/>
              </a:rPr>
              <a:t>IMDS</a:t>
            </a:r>
            <a:r>
              <a:rPr lang="ja-JP" altLang="en-US" sz="2000" dirty="0">
                <a:solidFill>
                  <a:schemeClr val="tx1"/>
                </a:solidFill>
                <a:latin typeface="+mn-ea"/>
              </a:rPr>
              <a:t>へアップロードする際</a:t>
            </a:r>
            <a:r>
              <a:rPr lang="ja-JP" altLang="en-US" sz="2000" dirty="0" smtClean="0">
                <a:solidFill>
                  <a:schemeClr val="tx1"/>
                </a:solidFill>
                <a:latin typeface="+mn-ea"/>
              </a:rPr>
              <a:t>の</a:t>
            </a:r>
            <a:endParaRPr lang="en-US" altLang="ja-JP" sz="2000" dirty="0" smtClean="0">
              <a:solidFill>
                <a:schemeClr val="tx1"/>
              </a:solidFill>
              <a:latin typeface="+mn-ea"/>
            </a:endParaRPr>
          </a:p>
          <a:p>
            <a:pPr>
              <a:lnSpc>
                <a:spcPct val="200000"/>
              </a:lnSpc>
            </a:pPr>
            <a:r>
              <a:rPr lang="ja-JP" altLang="en-US" sz="2000" dirty="0">
                <a:solidFill>
                  <a:schemeClr val="tx1"/>
                </a:solidFill>
                <a:latin typeface="+mn-ea"/>
              </a:rPr>
              <a:t>　</a:t>
            </a:r>
            <a:r>
              <a:rPr lang="ja-JP" altLang="en-US" sz="2000" dirty="0" smtClean="0">
                <a:solidFill>
                  <a:schemeClr val="tx1"/>
                </a:solidFill>
                <a:latin typeface="+mn-ea"/>
              </a:rPr>
              <a:t>　　　 データ</a:t>
            </a:r>
            <a:r>
              <a:rPr lang="ja-JP" altLang="en-US" sz="2000" dirty="0">
                <a:solidFill>
                  <a:schemeClr val="tx1"/>
                </a:solidFill>
                <a:latin typeface="+mn-ea"/>
              </a:rPr>
              <a:t>形式</a:t>
            </a:r>
            <a:r>
              <a:rPr lang="ja-JP" altLang="en-US" sz="2000" dirty="0" smtClean="0">
                <a:solidFill>
                  <a:schemeClr val="tx1"/>
                </a:solidFill>
                <a:latin typeface="+mn-ea"/>
              </a:rPr>
              <a:t>変換</a:t>
            </a:r>
            <a:endParaRPr lang="en-US" altLang="ja-JP" sz="2000" dirty="0" smtClean="0">
              <a:solidFill>
                <a:schemeClr val="tx1"/>
              </a:solidFill>
              <a:latin typeface="+mn-ea"/>
            </a:endParaRPr>
          </a:p>
        </p:txBody>
      </p:sp>
    </p:spTree>
    <p:extLst>
      <p:ext uri="{BB962C8B-B14F-4D97-AF65-F5344CB8AC3E}">
        <p14:creationId xmlns:p14="http://schemas.microsoft.com/office/powerpoint/2010/main" val="19693303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6"/>
          <p:cNvSpPr txBox="1">
            <a:spLocks noChangeArrowheads="1"/>
          </p:cNvSpPr>
          <p:nvPr/>
        </p:nvSpPr>
        <p:spPr bwMode="auto">
          <a:xfrm>
            <a:off x="395288" y="447055"/>
            <a:ext cx="777711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en-US" altLang="ja-JP" sz="2400" b="1" dirty="0">
                <a:latin typeface="+mn-ea"/>
                <a:ea typeface="+mn-ea"/>
              </a:rPr>
              <a:t>1</a:t>
            </a:r>
            <a:r>
              <a:rPr lang="ja-JP" altLang="en-US" sz="2400" b="1" dirty="0">
                <a:latin typeface="+mn-ea"/>
                <a:ea typeface="+mn-ea"/>
              </a:rPr>
              <a:t>）試行実施、正式移行のお願い</a:t>
            </a:r>
            <a:endParaRPr lang="en-US" altLang="ja-JP" sz="2400" b="1" dirty="0">
              <a:latin typeface="+mn-ea"/>
              <a:ea typeface="+mn-ea"/>
            </a:endParaRPr>
          </a:p>
        </p:txBody>
      </p:sp>
      <p:sp>
        <p:nvSpPr>
          <p:cNvPr id="5" name="Text Box 5"/>
          <p:cNvSpPr txBox="1">
            <a:spLocks noChangeArrowheads="1"/>
          </p:cNvSpPr>
          <p:nvPr/>
        </p:nvSpPr>
        <p:spPr bwMode="auto">
          <a:xfrm>
            <a:off x="36513" y="44450"/>
            <a:ext cx="5183559" cy="28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lnSpc>
                <a:spcPct val="150000"/>
              </a:lnSpc>
            </a:pPr>
            <a:r>
              <a:rPr lang="ja-JP" altLang="en-US" sz="1000" dirty="0">
                <a:latin typeface="ＭＳ Ｐゴシック" pitchFamily="50" charset="-128"/>
              </a:rPr>
              <a:t>３</a:t>
            </a:r>
            <a:r>
              <a:rPr lang="en-US" altLang="ja-JP" sz="1000" dirty="0">
                <a:latin typeface="ＭＳ Ｐゴシック" pitchFamily="50" charset="-128"/>
              </a:rPr>
              <a:t>.</a:t>
            </a:r>
            <a:r>
              <a:rPr lang="ja-JP" altLang="en-US" sz="1000" dirty="0">
                <a:latin typeface="ＭＳ Ｐゴシック" pitchFamily="50" charset="-128"/>
              </a:rPr>
              <a:t>お願い事項</a:t>
            </a:r>
            <a:endParaRPr lang="en-US" altLang="ja-JP" sz="1000" dirty="0">
              <a:latin typeface="ＭＳ Ｐゴシック" pitchFamily="50" charset="-128"/>
            </a:endParaRPr>
          </a:p>
        </p:txBody>
      </p:sp>
      <p:sp>
        <p:nvSpPr>
          <p:cNvPr id="8" name="正方形/長方形 7"/>
          <p:cNvSpPr/>
          <p:nvPr/>
        </p:nvSpPr>
        <p:spPr>
          <a:xfrm>
            <a:off x="539552" y="980728"/>
            <a:ext cx="7416824"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2000" b="1" dirty="0">
                <a:solidFill>
                  <a:schemeClr val="tx1"/>
                </a:solidFill>
                <a:latin typeface="ＭＳ Ｐゴシック" panose="020B0600070205080204" pitchFamily="50" charset="-128"/>
              </a:rPr>
              <a:t>（</a:t>
            </a:r>
            <a:r>
              <a:rPr lang="en-US" altLang="ja-JP" sz="2000" b="1" dirty="0">
                <a:solidFill>
                  <a:schemeClr val="tx1"/>
                </a:solidFill>
                <a:latin typeface="ＭＳ Ｐゴシック" panose="020B0600070205080204" pitchFamily="50" charset="-128"/>
              </a:rPr>
              <a:t>2</a:t>
            </a:r>
            <a:r>
              <a:rPr lang="ja-JP" altLang="en-US" sz="2000" b="1" dirty="0">
                <a:solidFill>
                  <a:schemeClr val="tx1"/>
                </a:solidFill>
                <a:latin typeface="ＭＳ Ｐゴシック" panose="020B0600070205080204" pitchFamily="50" charset="-128"/>
              </a:rPr>
              <a:t>）</a:t>
            </a:r>
            <a:r>
              <a:rPr lang="en-US" altLang="ja-JP" sz="2000" b="1" dirty="0">
                <a:solidFill>
                  <a:srgbClr val="0000FF"/>
                </a:solidFill>
                <a:latin typeface="ＭＳ Ｐゴシック" panose="020B0600070205080204" pitchFamily="50" charset="-128"/>
              </a:rPr>
              <a:t>BSL</a:t>
            </a:r>
            <a:r>
              <a:rPr lang="ja-JP" altLang="en-US" sz="2000" b="1" dirty="0">
                <a:solidFill>
                  <a:srgbClr val="0000FF"/>
                </a:solidFill>
                <a:latin typeface="ＭＳ Ｐゴシック" panose="020B0600070205080204" pitchFamily="50" charset="-128"/>
              </a:rPr>
              <a:t>変更に伴う物質名称の確認対応</a:t>
            </a:r>
            <a:endParaRPr lang="en-US" altLang="zh-CN" sz="2000" b="1" dirty="0">
              <a:solidFill>
                <a:srgbClr val="0000FF"/>
              </a:solidFill>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539552" y="1700808"/>
            <a:ext cx="7992888" cy="1440160"/>
          </a:xfrm>
          <a:prstGeom prst="rect">
            <a:avLst/>
          </a:prstGeom>
          <a:solidFill>
            <a:srgbClr val="FFFFCC"/>
          </a:solidFill>
          <a:ln w="952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altLang="ja-JP" sz="2000" dirty="0" smtClean="0">
              <a:solidFill>
                <a:schemeClr val="tx1"/>
              </a:solidFill>
              <a:latin typeface="+mn-ea"/>
            </a:endParaRPr>
          </a:p>
          <a:p>
            <a:r>
              <a:rPr lang="ja-JP" altLang="en-US" sz="2000" b="1" dirty="0">
                <a:solidFill>
                  <a:schemeClr val="tx1"/>
                </a:solidFill>
                <a:latin typeface="+mn-ea"/>
              </a:rPr>
              <a:t>　</a:t>
            </a:r>
            <a:r>
              <a:rPr lang="ja-JP" altLang="en-US" sz="2000" b="1" dirty="0" smtClean="0">
                <a:solidFill>
                  <a:schemeClr val="tx1"/>
                </a:solidFill>
                <a:latin typeface="+mn-ea"/>
              </a:rPr>
              <a:t>スペル等の誤記</a:t>
            </a:r>
            <a:r>
              <a:rPr lang="ja-JP" altLang="en-US" sz="2000" b="1" dirty="0">
                <a:solidFill>
                  <a:schemeClr val="tx1"/>
                </a:solidFill>
                <a:latin typeface="+mn-ea"/>
              </a:rPr>
              <a:t>が</a:t>
            </a:r>
            <a:r>
              <a:rPr lang="ja-JP" altLang="en-US" sz="2000" b="1" dirty="0" smtClean="0">
                <a:solidFill>
                  <a:schemeClr val="tx1"/>
                </a:solidFill>
                <a:latin typeface="+mn-ea"/>
              </a:rPr>
              <a:t>ございましたら、問い合わせ窓口</a:t>
            </a:r>
            <a:r>
              <a:rPr lang="ja-JP" altLang="en-US" sz="2000" b="1" dirty="0">
                <a:solidFill>
                  <a:schemeClr val="tx1"/>
                </a:solidFill>
                <a:latin typeface="+mn-ea"/>
              </a:rPr>
              <a:t>に</a:t>
            </a:r>
            <a:endParaRPr lang="en-US" altLang="ja-JP" sz="2000" b="1" dirty="0" smtClean="0">
              <a:solidFill>
                <a:schemeClr val="tx1"/>
              </a:solidFill>
              <a:latin typeface="+mn-ea"/>
            </a:endParaRPr>
          </a:p>
          <a:p>
            <a:endParaRPr lang="en-US" altLang="ja-JP" sz="800" b="1" dirty="0" smtClean="0">
              <a:solidFill>
                <a:schemeClr val="tx1"/>
              </a:solidFill>
              <a:latin typeface="+mn-ea"/>
            </a:endParaRPr>
          </a:p>
          <a:p>
            <a:r>
              <a:rPr lang="ja-JP" altLang="en-US" sz="2000" b="1" dirty="0">
                <a:solidFill>
                  <a:schemeClr val="tx1"/>
                </a:solidFill>
                <a:latin typeface="+mn-ea"/>
              </a:rPr>
              <a:t>　</a:t>
            </a:r>
            <a:r>
              <a:rPr lang="ja-JP" altLang="en-US" sz="2000" b="1" dirty="0" smtClean="0">
                <a:solidFill>
                  <a:schemeClr val="tx1"/>
                </a:solidFill>
                <a:latin typeface="+mn-ea"/>
              </a:rPr>
              <a:t>ご連絡頂きたく、ご協力の程宜しくお願い致します</a:t>
            </a:r>
            <a:endParaRPr lang="en-US" altLang="ja-JP" sz="2000" dirty="0">
              <a:solidFill>
                <a:schemeClr val="tx1"/>
              </a:solidFill>
              <a:latin typeface="+mn-ea"/>
            </a:endParaRPr>
          </a:p>
        </p:txBody>
      </p:sp>
    </p:spTree>
    <p:extLst>
      <p:ext uri="{BB962C8B-B14F-4D97-AF65-F5344CB8AC3E}">
        <p14:creationId xmlns:p14="http://schemas.microsoft.com/office/powerpoint/2010/main" val="32024263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6"/>
          <p:cNvSpPr txBox="1">
            <a:spLocks noChangeArrowheads="1"/>
          </p:cNvSpPr>
          <p:nvPr/>
        </p:nvSpPr>
        <p:spPr bwMode="auto">
          <a:xfrm>
            <a:off x="395288" y="447055"/>
            <a:ext cx="777711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en-US" altLang="ja-JP" sz="2400" b="1" dirty="0">
                <a:latin typeface="+mn-ea"/>
                <a:ea typeface="+mn-ea"/>
              </a:rPr>
              <a:t>1</a:t>
            </a:r>
            <a:r>
              <a:rPr lang="ja-JP" altLang="en-US" sz="2400" b="1" dirty="0">
                <a:latin typeface="+mn-ea"/>
                <a:ea typeface="+mn-ea"/>
              </a:rPr>
              <a:t>）試行実施、正式移行のお願い</a:t>
            </a:r>
            <a:endParaRPr lang="en-US" altLang="ja-JP" sz="2400" b="1" dirty="0">
              <a:latin typeface="+mn-ea"/>
              <a:ea typeface="+mn-ea"/>
            </a:endParaRPr>
          </a:p>
        </p:txBody>
      </p:sp>
      <p:sp>
        <p:nvSpPr>
          <p:cNvPr id="5" name="Text Box 5"/>
          <p:cNvSpPr txBox="1">
            <a:spLocks noChangeArrowheads="1"/>
          </p:cNvSpPr>
          <p:nvPr/>
        </p:nvSpPr>
        <p:spPr bwMode="auto">
          <a:xfrm>
            <a:off x="36513" y="44450"/>
            <a:ext cx="5183559" cy="28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lnSpc>
                <a:spcPct val="150000"/>
              </a:lnSpc>
            </a:pPr>
            <a:r>
              <a:rPr lang="ja-JP" altLang="en-US" sz="1000" dirty="0">
                <a:latin typeface="ＭＳ Ｐゴシック" pitchFamily="50" charset="-128"/>
              </a:rPr>
              <a:t>３</a:t>
            </a:r>
            <a:r>
              <a:rPr lang="en-US" altLang="ja-JP" sz="1000" dirty="0">
                <a:latin typeface="ＭＳ Ｐゴシック" pitchFamily="50" charset="-128"/>
              </a:rPr>
              <a:t>.</a:t>
            </a:r>
            <a:r>
              <a:rPr lang="ja-JP" altLang="en-US" sz="1000" dirty="0">
                <a:latin typeface="ＭＳ Ｐゴシック" pitchFamily="50" charset="-128"/>
              </a:rPr>
              <a:t>お願い事項</a:t>
            </a:r>
            <a:endParaRPr lang="en-US" altLang="ja-JP" sz="1000" dirty="0">
              <a:latin typeface="ＭＳ Ｐゴシック" pitchFamily="50" charset="-128"/>
            </a:endParaRPr>
          </a:p>
        </p:txBody>
      </p:sp>
      <p:sp>
        <p:nvSpPr>
          <p:cNvPr id="8" name="正方形/長方形 7"/>
          <p:cNvSpPr/>
          <p:nvPr/>
        </p:nvSpPr>
        <p:spPr>
          <a:xfrm>
            <a:off x="539552" y="980728"/>
            <a:ext cx="860444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2000" b="1" dirty="0" smtClean="0">
                <a:solidFill>
                  <a:schemeClr val="tx1"/>
                </a:solidFill>
                <a:latin typeface="+mn-ea"/>
              </a:rPr>
              <a:t>（</a:t>
            </a:r>
            <a:r>
              <a:rPr lang="en-US" altLang="ja-JP" sz="2000" b="1" dirty="0" smtClean="0">
                <a:solidFill>
                  <a:schemeClr val="tx1"/>
                </a:solidFill>
                <a:latin typeface="+mn-ea"/>
              </a:rPr>
              <a:t>3</a:t>
            </a:r>
            <a:r>
              <a:rPr lang="ja-JP" altLang="en-US" sz="2000" b="1" dirty="0" smtClean="0">
                <a:solidFill>
                  <a:schemeClr val="tx1"/>
                </a:solidFill>
                <a:latin typeface="+mn-ea"/>
              </a:rPr>
              <a:t>）</a:t>
            </a:r>
            <a:r>
              <a:rPr lang="ja-JP" altLang="en-US" sz="2000" b="1" dirty="0" smtClean="0">
                <a:solidFill>
                  <a:srgbClr val="0000FF"/>
                </a:solidFill>
                <a:latin typeface="+mn-ea"/>
              </a:rPr>
              <a:t>移行時期について</a:t>
            </a:r>
            <a:endParaRPr lang="en-US" altLang="zh-CN" sz="2000" b="1" dirty="0">
              <a:solidFill>
                <a:srgbClr val="0000FF"/>
              </a:solidFill>
              <a:latin typeface="ＭＳ Ｐゴシック" panose="020B0600070205080204" pitchFamily="50" charset="-128"/>
              <a:ea typeface="ＭＳ Ｐゴシック" panose="020B0600070205080204" pitchFamily="50" charset="-128"/>
            </a:endParaRPr>
          </a:p>
        </p:txBody>
      </p:sp>
      <p:graphicFrame>
        <p:nvGraphicFramePr>
          <p:cNvPr id="7" name="表 6"/>
          <p:cNvGraphicFramePr>
            <a:graphicFrameLocks noGrp="1"/>
          </p:cNvGraphicFramePr>
          <p:nvPr>
            <p:extLst>
              <p:ext uri="{D42A27DB-BD31-4B8C-83A1-F6EECF244321}">
                <p14:modId xmlns:p14="http://schemas.microsoft.com/office/powerpoint/2010/main" val="190855344"/>
              </p:ext>
            </p:extLst>
          </p:nvPr>
        </p:nvGraphicFramePr>
        <p:xfrm>
          <a:off x="385537" y="2413987"/>
          <a:ext cx="8280920" cy="3515815"/>
        </p:xfrm>
        <a:graphic>
          <a:graphicData uri="http://schemas.openxmlformats.org/drawingml/2006/table">
            <a:tbl>
              <a:tblPr firstRow="1" bandRow="1">
                <a:tableStyleId>{5C22544A-7EE6-4342-B048-85BDC9FD1C3A}</a:tableStyleId>
              </a:tblPr>
              <a:tblGrid>
                <a:gridCol w="1647558">
                  <a:extLst>
                    <a:ext uri="{9D8B030D-6E8A-4147-A177-3AD203B41FA5}">
                      <a16:colId xmlns:a16="http://schemas.microsoft.com/office/drawing/2014/main" val="20000"/>
                    </a:ext>
                  </a:extLst>
                </a:gridCol>
                <a:gridCol w="410204">
                  <a:extLst>
                    <a:ext uri="{9D8B030D-6E8A-4147-A177-3AD203B41FA5}">
                      <a16:colId xmlns:a16="http://schemas.microsoft.com/office/drawing/2014/main" val="20001"/>
                    </a:ext>
                  </a:extLst>
                </a:gridCol>
                <a:gridCol w="410204">
                  <a:extLst>
                    <a:ext uri="{9D8B030D-6E8A-4147-A177-3AD203B41FA5}">
                      <a16:colId xmlns:a16="http://schemas.microsoft.com/office/drawing/2014/main" val="20002"/>
                    </a:ext>
                  </a:extLst>
                </a:gridCol>
                <a:gridCol w="410204">
                  <a:extLst>
                    <a:ext uri="{9D8B030D-6E8A-4147-A177-3AD203B41FA5}">
                      <a16:colId xmlns:a16="http://schemas.microsoft.com/office/drawing/2014/main" val="20003"/>
                    </a:ext>
                  </a:extLst>
                </a:gridCol>
                <a:gridCol w="434198">
                  <a:extLst>
                    <a:ext uri="{9D8B030D-6E8A-4147-A177-3AD203B41FA5}">
                      <a16:colId xmlns:a16="http://schemas.microsoft.com/office/drawing/2014/main" val="20004"/>
                    </a:ext>
                  </a:extLst>
                </a:gridCol>
                <a:gridCol w="406896">
                  <a:extLst>
                    <a:ext uri="{9D8B030D-6E8A-4147-A177-3AD203B41FA5}">
                      <a16:colId xmlns:a16="http://schemas.microsoft.com/office/drawing/2014/main" val="20005"/>
                    </a:ext>
                  </a:extLst>
                </a:gridCol>
                <a:gridCol w="425302">
                  <a:extLst>
                    <a:ext uri="{9D8B030D-6E8A-4147-A177-3AD203B41FA5}">
                      <a16:colId xmlns:a16="http://schemas.microsoft.com/office/drawing/2014/main" val="20006"/>
                    </a:ext>
                  </a:extLst>
                </a:gridCol>
                <a:gridCol w="374420">
                  <a:extLst>
                    <a:ext uri="{9D8B030D-6E8A-4147-A177-3AD203B41FA5}">
                      <a16:colId xmlns:a16="http://schemas.microsoft.com/office/drawing/2014/main" val="20007"/>
                    </a:ext>
                  </a:extLst>
                </a:gridCol>
                <a:gridCol w="454920">
                  <a:extLst>
                    <a:ext uri="{9D8B030D-6E8A-4147-A177-3AD203B41FA5}">
                      <a16:colId xmlns:a16="http://schemas.microsoft.com/office/drawing/2014/main" val="20008"/>
                    </a:ext>
                  </a:extLst>
                </a:gridCol>
                <a:gridCol w="414670">
                  <a:extLst>
                    <a:ext uri="{9D8B030D-6E8A-4147-A177-3AD203B41FA5}">
                      <a16:colId xmlns:a16="http://schemas.microsoft.com/office/drawing/2014/main" val="20009"/>
                    </a:ext>
                  </a:extLst>
                </a:gridCol>
                <a:gridCol w="404037">
                  <a:extLst>
                    <a:ext uri="{9D8B030D-6E8A-4147-A177-3AD203B41FA5}">
                      <a16:colId xmlns:a16="http://schemas.microsoft.com/office/drawing/2014/main" val="20010"/>
                    </a:ext>
                  </a:extLst>
                </a:gridCol>
                <a:gridCol w="393404">
                  <a:extLst>
                    <a:ext uri="{9D8B030D-6E8A-4147-A177-3AD203B41FA5}">
                      <a16:colId xmlns:a16="http://schemas.microsoft.com/office/drawing/2014/main" val="20011"/>
                    </a:ext>
                  </a:extLst>
                </a:gridCol>
                <a:gridCol w="425303">
                  <a:extLst>
                    <a:ext uri="{9D8B030D-6E8A-4147-A177-3AD203B41FA5}">
                      <a16:colId xmlns:a16="http://schemas.microsoft.com/office/drawing/2014/main" val="20012"/>
                    </a:ext>
                  </a:extLst>
                </a:gridCol>
                <a:gridCol w="425302">
                  <a:extLst>
                    <a:ext uri="{9D8B030D-6E8A-4147-A177-3AD203B41FA5}">
                      <a16:colId xmlns:a16="http://schemas.microsoft.com/office/drawing/2014/main" val="20013"/>
                    </a:ext>
                  </a:extLst>
                </a:gridCol>
                <a:gridCol w="425302">
                  <a:extLst>
                    <a:ext uri="{9D8B030D-6E8A-4147-A177-3AD203B41FA5}">
                      <a16:colId xmlns:a16="http://schemas.microsoft.com/office/drawing/2014/main" val="20014"/>
                    </a:ext>
                  </a:extLst>
                </a:gridCol>
                <a:gridCol w="404038">
                  <a:extLst>
                    <a:ext uri="{9D8B030D-6E8A-4147-A177-3AD203B41FA5}">
                      <a16:colId xmlns:a16="http://schemas.microsoft.com/office/drawing/2014/main" val="20015"/>
                    </a:ext>
                  </a:extLst>
                </a:gridCol>
                <a:gridCol w="414958">
                  <a:extLst>
                    <a:ext uri="{9D8B030D-6E8A-4147-A177-3AD203B41FA5}">
                      <a16:colId xmlns:a16="http://schemas.microsoft.com/office/drawing/2014/main" val="20016"/>
                    </a:ext>
                  </a:extLst>
                </a:gridCol>
              </a:tblGrid>
              <a:tr h="792980">
                <a:tc>
                  <a:txBody>
                    <a:bodyPr/>
                    <a:lstStyle/>
                    <a:p>
                      <a:endParaRPr kumimoji="1" lang="ja-JP" altLang="en-US" dirty="0">
                        <a:solidFill>
                          <a:schemeClr val="tx1"/>
                        </a:solidFill>
                        <a:latin typeface="+mn-ea"/>
                        <a:ea typeface="+mn-ea"/>
                      </a:endParaRPr>
                    </a:p>
                  </a:txBody>
                  <a:tcPr>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ctr"/>
                      <a:r>
                        <a:rPr kumimoji="1" lang="en-US" altLang="ja-JP" dirty="0" smtClean="0">
                          <a:solidFill>
                            <a:srgbClr val="0000FF"/>
                          </a:solidFill>
                          <a:latin typeface="+mn-lt"/>
                          <a:ea typeface="+mn-ea"/>
                        </a:rPr>
                        <a:t>2019</a:t>
                      </a:r>
                    </a:p>
                    <a:p>
                      <a:pPr algn="ctr"/>
                      <a:r>
                        <a:rPr kumimoji="1" lang="ja-JP" altLang="en-US" dirty="0" smtClean="0">
                          <a:solidFill>
                            <a:schemeClr val="tx1"/>
                          </a:solidFill>
                          <a:latin typeface="+mn-lt"/>
                          <a:ea typeface="+mn-ea"/>
                        </a:rPr>
                        <a:t>年度</a:t>
                      </a:r>
                      <a:endParaRPr kumimoji="1" lang="en-US" altLang="ja-JP" dirty="0" smtClean="0">
                        <a:solidFill>
                          <a:schemeClr val="tx1"/>
                        </a:solidFill>
                        <a:latin typeface="+mn-lt"/>
                        <a:ea typeface="+mn-ea"/>
                      </a:endParaRPr>
                    </a:p>
                    <a:p>
                      <a:pPr algn="l"/>
                      <a:r>
                        <a:rPr kumimoji="1" lang="en-US" altLang="ja-JP" sz="1400" b="0" dirty="0" smtClean="0">
                          <a:solidFill>
                            <a:schemeClr val="tx1"/>
                          </a:solidFill>
                          <a:latin typeface="+mn-lt"/>
                          <a:ea typeface="+mn-ea"/>
                        </a:rPr>
                        <a:t>4     7      10    </a:t>
                      </a:r>
                      <a:r>
                        <a:rPr kumimoji="1" lang="ja-JP" altLang="en-US" sz="1400" b="0" dirty="0" smtClean="0">
                          <a:solidFill>
                            <a:schemeClr val="tx1"/>
                          </a:solidFill>
                          <a:latin typeface="+mn-lt"/>
                          <a:ea typeface="+mn-ea"/>
                        </a:rPr>
                        <a:t>　</a:t>
                      </a:r>
                      <a:r>
                        <a:rPr kumimoji="1" lang="en-US" altLang="ja-JP" sz="1400" b="0" dirty="0" smtClean="0">
                          <a:solidFill>
                            <a:schemeClr val="tx1"/>
                          </a:solidFill>
                          <a:latin typeface="+mn-lt"/>
                          <a:ea typeface="+mn-ea"/>
                        </a:rPr>
                        <a:t> 1</a:t>
                      </a: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ctr"/>
                      <a:endParaRPr kumimoji="1" lang="en-US" altLang="ja-JP"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en-US" altLang="ja-JP"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en-US" altLang="ja-JP"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ctr"/>
                      <a:r>
                        <a:rPr kumimoji="1" lang="en-US" altLang="ja-JP" dirty="0" smtClean="0">
                          <a:solidFill>
                            <a:srgbClr val="0000FF"/>
                          </a:solidFill>
                          <a:latin typeface="+mn-lt"/>
                          <a:ea typeface="+mn-ea"/>
                        </a:rPr>
                        <a:t>2020</a:t>
                      </a:r>
                    </a:p>
                    <a:p>
                      <a:pPr algn="ctr"/>
                      <a:endParaRPr kumimoji="1" lang="en-US" altLang="ja-JP" dirty="0" smtClean="0">
                        <a:solidFill>
                          <a:schemeClr val="tx1"/>
                        </a:solidFill>
                        <a:latin typeface="+mn-lt"/>
                        <a:ea typeface="+mn-ea"/>
                      </a:endParaRPr>
                    </a:p>
                    <a:p>
                      <a:pPr algn="l"/>
                      <a:r>
                        <a:rPr kumimoji="1" lang="en-US" altLang="ja-JP" sz="1400" b="0" dirty="0" smtClean="0">
                          <a:solidFill>
                            <a:schemeClr val="tx1"/>
                          </a:solidFill>
                          <a:latin typeface="+mn-lt"/>
                          <a:ea typeface="+mn-ea"/>
                        </a:rPr>
                        <a:t>4     7      10     </a:t>
                      </a:r>
                      <a:r>
                        <a:rPr kumimoji="1" lang="ja-JP" altLang="en-US" sz="1400" b="0" dirty="0" smtClean="0">
                          <a:solidFill>
                            <a:schemeClr val="tx1"/>
                          </a:solidFill>
                          <a:latin typeface="+mn-lt"/>
                          <a:ea typeface="+mn-ea"/>
                        </a:rPr>
                        <a:t>　</a:t>
                      </a:r>
                      <a:r>
                        <a:rPr kumimoji="1" lang="en-US" altLang="ja-JP" sz="1400" b="0" dirty="0" smtClean="0">
                          <a:solidFill>
                            <a:schemeClr val="tx1"/>
                          </a:solidFill>
                          <a:latin typeface="+mn-lt"/>
                          <a:ea typeface="+mn-ea"/>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ctr"/>
                      <a:endParaRPr kumimoji="1" lang="en-US" altLang="ja-JP"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en-US" altLang="ja-JP"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en-US" altLang="ja-JP"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ctr"/>
                      <a:r>
                        <a:rPr kumimoji="1" lang="en-US" altLang="ja-JP" dirty="0" smtClean="0">
                          <a:solidFill>
                            <a:srgbClr val="0000FF"/>
                          </a:solidFill>
                          <a:latin typeface="+mn-lt"/>
                          <a:ea typeface="+mn-ea"/>
                        </a:rPr>
                        <a:t>2021</a:t>
                      </a:r>
                    </a:p>
                    <a:p>
                      <a:pPr algn="ctr"/>
                      <a:endParaRPr kumimoji="1" lang="en-US" altLang="ja-JP" dirty="0" smtClean="0">
                        <a:solidFill>
                          <a:schemeClr val="tx1"/>
                        </a:solidFill>
                        <a:latin typeface="+mn-lt"/>
                        <a:ea typeface="+mn-ea"/>
                      </a:endParaRPr>
                    </a:p>
                    <a:p>
                      <a:pPr algn="l"/>
                      <a:r>
                        <a:rPr kumimoji="1" lang="en-US" altLang="ja-JP" sz="1400" b="0" dirty="0" smtClean="0">
                          <a:solidFill>
                            <a:schemeClr val="tx1"/>
                          </a:solidFill>
                          <a:latin typeface="+mn-lt"/>
                          <a:ea typeface="+mn-ea"/>
                        </a:rPr>
                        <a:t>4     7      10    </a:t>
                      </a:r>
                      <a:r>
                        <a:rPr kumimoji="1" lang="ja-JP" altLang="en-US" sz="1400" b="0" dirty="0" smtClean="0">
                          <a:solidFill>
                            <a:schemeClr val="tx1"/>
                          </a:solidFill>
                          <a:latin typeface="+mn-lt"/>
                          <a:ea typeface="+mn-ea"/>
                        </a:rPr>
                        <a:t>　</a:t>
                      </a:r>
                      <a:r>
                        <a:rPr kumimoji="1" lang="en-US" altLang="ja-JP" sz="1400" b="0" dirty="0" smtClean="0">
                          <a:solidFill>
                            <a:schemeClr val="tx1"/>
                          </a:solidFill>
                          <a:latin typeface="+mn-lt"/>
                          <a:ea typeface="+mn-ea"/>
                        </a:rPr>
                        <a:t>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ctr"/>
                      <a:endParaRPr kumimoji="1" lang="en-US" altLang="ja-JP"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en-US" altLang="ja-JP"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en-US" altLang="ja-JP"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ctr"/>
                      <a:r>
                        <a:rPr kumimoji="1" lang="en-US" altLang="ja-JP" dirty="0" smtClean="0">
                          <a:solidFill>
                            <a:srgbClr val="0000FF"/>
                          </a:solidFill>
                          <a:latin typeface="+mn-lt"/>
                          <a:ea typeface="+mn-ea"/>
                        </a:rPr>
                        <a:t>2022</a:t>
                      </a:r>
                    </a:p>
                    <a:p>
                      <a:pPr algn="ctr"/>
                      <a:endParaRPr kumimoji="1" lang="en-US" altLang="ja-JP" dirty="0" smtClean="0">
                        <a:solidFill>
                          <a:schemeClr val="tx1"/>
                        </a:solidFill>
                        <a:latin typeface="+mn-lt"/>
                        <a:ea typeface="+mn-ea"/>
                      </a:endParaRPr>
                    </a:p>
                    <a:p>
                      <a:pPr algn="l"/>
                      <a:r>
                        <a:rPr kumimoji="1" lang="en-US" altLang="ja-JP" sz="1400" b="0" dirty="0" smtClean="0">
                          <a:solidFill>
                            <a:schemeClr val="tx1"/>
                          </a:solidFill>
                          <a:latin typeface="+mn-lt"/>
                          <a:ea typeface="+mn-ea"/>
                        </a:rPr>
                        <a:t>4     7      10    </a:t>
                      </a:r>
                      <a:r>
                        <a:rPr kumimoji="1" lang="ja-JP" altLang="en-US" sz="1400" b="0" dirty="0" smtClean="0">
                          <a:solidFill>
                            <a:schemeClr val="tx1"/>
                          </a:solidFill>
                          <a:latin typeface="+mn-lt"/>
                          <a:ea typeface="+mn-ea"/>
                        </a:rPr>
                        <a:t>　</a:t>
                      </a:r>
                      <a:r>
                        <a:rPr kumimoji="1" lang="en-US" altLang="ja-JP" sz="1400" b="0" dirty="0" smtClean="0">
                          <a:solidFill>
                            <a:schemeClr val="tx1"/>
                          </a:solidFill>
                          <a:latin typeface="+mn-lt"/>
                          <a:ea typeface="+mn-ea"/>
                        </a:rPr>
                        <a:t> 1</a:t>
                      </a: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ct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273125">
                <a:tc>
                  <a:txBody>
                    <a:bodyPr/>
                    <a:lstStyle/>
                    <a:p>
                      <a:r>
                        <a:rPr kumimoji="1" lang="en-US" altLang="ja-JP" b="1" dirty="0" smtClean="0">
                          <a:solidFill>
                            <a:schemeClr val="tx1"/>
                          </a:solidFill>
                          <a:latin typeface="+mn-lt"/>
                          <a:ea typeface="+mn-ea"/>
                        </a:rPr>
                        <a:t>JAMA</a:t>
                      </a:r>
                      <a:r>
                        <a:rPr kumimoji="1" lang="ja-JP" altLang="en-US" b="1" dirty="0" smtClean="0">
                          <a:solidFill>
                            <a:schemeClr val="tx1"/>
                          </a:solidFill>
                          <a:latin typeface="+mn-lt"/>
                          <a:ea typeface="+mn-ea"/>
                        </a:rPr>
                        <a:t>シート</a:t>
                      </a:r>
                      <a:endParaRPr kumimoji="1" lang="ja-JP" altLang="en-US" b="1" dirty="0">
                        <a:solidFill>
                          <a:schemeClr val="tx1"/>
                        </a:solidFill>
                        <a:latin typeface="+mn-lt"/>
                        <a:ea typeface="+mn-ea"/>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kumimoji="1" lang="ja-JP" altLang="en-US" dirty="0">
                        <a:solidFill>
                          <a:schemeClr val="tx1"/>
                        </a:solidFill>
                        <a:latin typeface="+mn-ea"/>
                        <a:ea typeface="+mn-ea"/>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10001"/>
                  </a:ext>
                </a:extLst>
              </a:tr>
              <a:tr h="1389250">
                <a:tc>
                  <a:txBody>
                    <a:bodyPr/>
                    <a:lstStyle/>
                    <a:p>
                      <a:r>
                        <a:rPr kumimoji="1" lang="en-US" altLang="ja-JP" b="1" dirty="0" smtClean="0">
                          <a:solidFill>
                            <a:schemeClr val="tx1"/>
                          </a:solidFill>
                          <a:latin typeface="+mn-lt"/>
                          <a:ea typeface="+mn-ea"/>
                        </a:rPr>
                        <a:t>JAPIA</a:t>
                      </a:r>
                      <a:r>
                        <a:rPr kumimoji="1" lang="ja-JP" altLang="en-US" b="1" dirty="0" smtClean="0">
                          <a:solidFill>
                            <a:schemeClr val="tx1"/>
                          </a:solidFill>
                          <a:latin typeface="+mn-lt"/>
                          <a:ea typeface="+mn-ea"/>
                        </a:rPr>
                        <a:t>シート</a:t>
                      </a:r>
                      <a:endParaRPr kumimoji="1" lang="ja-JP" altLang="en-US" sz="1400" b="0" dirty="0">
                        <a:solidFill>
                          <a:schemeClr val="tx1"/>
                        </a:solidFill>
                        <a:latin typeface="+mn-lt"/>
                        <a:ea typeface="+mn-ea"/>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kumimoji="1" lang="ja-JP" altLang="en-US" dirty="0">
                        <a:solidFill>
                          <a:schemeClr val="tx1"/>
                        </a:solidFill>
                        <a:latin typeface="+mn-ea"/>
                        <a:ea typeface="+mn-ea"/>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endParaRPr kumimoji="1" lang="ja-JP" altLang="en-US" dirty="0">
                        <a:solidFill>
                          <a:schemeClr val="tx1"/>
                        </a:solidFill>
                        <a:latin typeface="+mn-ea"/>
                        <a:ea typeface="+mn-ea"/>
                      </a:endParaRPr>
                    </a:p>
                  </a:txBody>
                  <a:tcPr>
                    <a:lnL w="12700"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10002"/>
                  </a:ext>
                </a:extLst>
              </a:tr>
            </a:tbl>
          </a:graphicData>
        </a:graphic>
      </p:graphicFrame>
      <p:sp>
        <p:nvSpPr>
          <p:cNvPr id="10" name="テキスト ボックス 9"/>
          <p:cNvSpPr txBox="1"/>
          <p:nvPr/>
        </p:nvSpPr>
        <p:spPr>
          <a:xfrm>
            <a:off x="4620378" y="3695583"/>
            <a:ext cx="1103187" cy="338554"/>
          </a:xfrm>
          <a:prstGeom prst="rect">
            <a:avLst/>
          </a:prstGeom>
          <a:solidFill>
            <a:srgbClr val="FFFFCC"/>
          </a:solidFill>
        </p:spPr>
        <p:txBody>
          <a:bodyPr wrap="none" rtlCol="0">
            <a:spAutoFit/>
          </a:bodyPr>
          <a:lstStyle/>
          <a:p>
            <a:r>
              <a:rPr kumimoji="1" lang="en-US" altLang="ja-JP" sz="1600" b="1" dirty="0" smtClean="0">
                <a:latin typeface="+mj-lt"/>
              </a:rPr>
              <a:t>11/30</a:t>
            </a:r>
            <a:r>
              <a:rPr kumimoji="1" lang="ja-JP" altLang="en-US" sz="1600" b="1" dirty="0" smtClean="0">
                <a:latin typeface="+mj-lt"/>
              </a:rPr>
              <a:t>終了</a:t>
            </a:r>
            <a:endParaRPr lang="en-US" altLang="ja-JP" sz="1600" b="1" dirty="0">
              <a:latin typeface="+mj-lt"/>
            </a:endParaRPr>
          </a:p>
        </p:txBody>
      </p:sp>
      <p:sp>
        <p:nvSpPr>
          <p:cNvPr id="14" name="テキスト ボックス 13"/>
          <p:cNvSpPr txBox="1"/>
          <p:nvPr/>
        </p:nvSpPr>
        <p:spPr>
          <a:xfrm>
            <a:off x="3616783" y="4498351"/>
            <a:ext cx="3068404" cy="369332"/>
          </a:xfrm>
          <a:prstGeom prst="rect">
            <a:avLst/>
          </a:prstGeom>
          <a:noFill/>
        </p:spPr>
        <p:txBody>
          <a:bodyPr wrap="none" rtlCol="0">
            <a:spAutoFit/>
          </a:bodyPr>
          <a:lstStyle/>
          <a:p>
            <a:r>
              <a:rPr lang="ja-JP" altLang="en-US" b="1" dirty="0" smtClean="0">
                <a:latin typeface="+mj-lt"/>
              </a:rPr>
              <a:t>☆初版</a:t>
            </a:r>
            <a:r>
              <a:rPr lang="en-US" altLang="ja-JP" b="1" dirty="0" smtClean="0">
                <a:latin typeface="+mj-lt"/>
              </a:rPr>
              <a:t>Ver.4.00</a:t>
            </a:r>
            <a:r>
              <a:rPr lang="ja-JP" altLang="en-US" b="1" dirty="0" smtClean="0">
                <a:latin typeface="+mj-lt"/>
              </a:rPr>
              <a:t>リリース （</a:t>
            </a:r>
            <a:r>
              <a:rPr lang="en-US" altLang="ja-JP" b="1" dirty="0" smtClean="0">
                <a:latin typeface="+mj-lt"/>
              </a:rPr>
              <a:t>5/1</a:t>
            </a:r>
            <a:r>
              <a:rPr lang="ja-JP" altLang="en-US" b="1" dirty="0">
                <a:latin typeface="+mj-lt"/>
              </a:rPr>
              <a:t>）</a:t>
            </a:r>
            <a:endParaRPr kumimoji="1" lang="ja-JP" altLang="en-US" b="1" dirty="0">
              <a:latin typeface="+mj-lt"/>
            </a:endParaRPr>
          </a:p>
        </p:txBody>
      </p:sp>
      <p:sp>
        <p:nvSpPr>
          <p:cNvPr id="15" name="テキスト ボックス 14"/>
          <p:cNvSpPr txBox="1"/>
          <p:nvPr/>
        </p:nvSpPr>
        <p:spPr>
          <a:xfrm>
            <a:off x="4382862" y="4883014"/>
            <a:ext cx="3108480" cy="369332"/>
          </a:xfrm>
          <a:prstGeom prst="rect">
            <a:avLst/>
          </a:prstGeom>
          <a:solidFill>
            <a:srgbClr val="FFFFCC"/>
          </a:solidFill>
        </p:spPr>
        <p:txBody>
          <a:bodyPr wrap="none" rtlCol="0">
            <a:spAutoFit/>
          </a:bodyPr>
          <a:lstStyle/>
          <a:p>
            <a:r>
              <a:rPr lang="ja-JP" altLang="en-US" b="1" dirty="0" smtClean="0">
                <a:latin typeface="+mj-lt"/>
              </a:rPr>
              <a:t>☆改版</a:t>
            </a:r>
            <a:r>
              <a:rPr lang="en-US" altLang="ja-JP" b="1" dirty="0" smtClean="0"/>
              <a:t>Ver.4.01</a:t>
            </a:r>
            <a:r>
              <a:rPr lang="ja-JP" altLang="en-US" b="1" dirty="0" smtClean="0"/>
              <a:t>リリース</a:t>
            </a:r>
            <a:r>
              <a:rPr lang="ja-JP" altLang="en-US" b="1" dirty="0"/>
              <a:t>（</a:t>
            </a:r>
            <a:r>
              <a:rPr lang="en-US" altLang="ja-JP" dirty="0" smtClean="0"/>
              <a:t>10/1</a:t>
            </a:r>
            <a:r>
              <a:rPr lang="ja-JP" altLang="en-US" b="1" dirty="0"/>
              <a:t>）</a:t>
            </a:r>
            <a:endParaRPr kumimoji="1" lang="ja-JP" altLang="en-US" b="1" dirty="0">
              <a:latin typeface="+mj-lt"/>
            </a:endParaRPr>
          </a:p>
        </p:txBody>
      </p:sp>
      <p:sp>
        <p:nvSpPr>
          <p:cNvPr id="2" name="正方形/長方形 1"/>
          <p:cNvSpPr/>
          <p:nvPr/>
        </p:nvSpPr>
        <p:spPr>
          <a:xfrm>
            <a:off x="2017672" y="3848338"/>
            <a:ext cx="2508325" cy="697400"/>
          </a:xfrm>
          <a:prstGeom prst="rect">
            <a:avLst/>
          </a:prstGeom>
          <a:solidFill>
            <a:srgbClr val="F7964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利用期間</a:t>
            </a:r>
            <a:endParaRPr kumimoji="1" lang="ja-JP" altLang="en-US" sz="2000" dirty="0">
              <a:solidFill>
                <a:schemeClr val="tx1"/>
              </a:solidFill>
            </a:endParaRPr>
          </a:p>
        </p:txBody>
      </p:sp>
      <p:sp>
        <p:nvSpPr>
          <p:cNvPr id="29" name="正方形/長方形 28"/>
          <p:cNvSpPr/>
          <p:nvPr/>
        </p:nvSpPr>
        <p:spPr>
          <a:xfrm>
            <a:off x="4526365" y="5214301"/>
            <a:ext cx="4140091" cy="715501"/>
          </a:xfrm>
          <a:prstGeom prst="rect">
            <a:avLst/>
          </a:prstGeom>
          <a:solidFill>
            <a:srgbClr val="F7964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利用</a:t>
            </a:r>
            <a:r>
              <a:rPr lang="ja-JP" altLang="en-US" sz="2000" dirty="0" smtClean="0">
                <a:solidFill>
                  <a:schemeClr val="tx1"/>
                </a:solidFill>
              </a:rPr>
              <a:t>期間</a:t>
            </a:r>
            <a:endParaRPr lang="ja-JP" altLang="en-US" sz="2000" dirty="0">
              <a:solidFill>
                <a:schemeClr val="tx1"/>
              </a:solidFill>
            </a:endParaRPr>
          </a:p>
        </p:txBody>
      </p:sp>
      <p:cxnSp>
        <p:nvCxnSpPr>
          <p:cNvPr id="9" name="直線矢印コネクタ 8"/>
          <p:cNvCxnSpPr/>
          <p:nvPr/>
        </p:nvCxnSpPr>
        <p:spPr>
          <a:xfrm>
            <a:off x="3779913" y="6021288"/>
            <a:ext cx="746452" cy="0"/>
          </a:xfrm>
          <a:prstGeom prst="straightConnector1">
            <a:avLst/>
          </a:prstGeom>
          <a:ln w="28575">
            <a:solidFill>
              <a:srgbClr val="0000FF"/>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1349138" y="6046786"/>
            <a:ext cx="6094167" cy="584775"/>
          </a:xfrm>
          <a:prstGeom prst="rect">
            <a:avLst/>
          </a:prstGeom>
          <a:noFill/>
        </p:spPr>
        <p:txBody>
          <a:bodyPr wrap="square" rtlCol="0">
            <a:spAutoFit/>
          </a:bodyPr>
          <a:lstStyle/>
          <a:p>
            <a:pPr algn="ctr"/>
            <a:r>
              <a:rPr lang="ja-JP" altLang="en-US" sz="1600" dirty="0">
                <a:solidFill>
                  <a:srgbClr val="0000FF"/>
                </a:solidFill>
              </a:rPr>
              <a:t>サプライチェーンに物質調査の障害を生じさせないため</a:t>
            </a:r>
            <a:r>
              <a:rPr lang="ja-JP" altLang="en-US" sz="1600" dirty="0" smtClean="0">
                <a:solidFill>
                  <a:srgbClr val="0000FF"/>
                </a:solidFill>
              </a:rPr>
              <a:t>の</a:t>
            </a:r>
            <a:endParaRPr lang="ja-JP" altLang="en-US" sz="1600" dirty="0">
              <a:solidFill>
                <a:srgbClr val="0000FF"/>
              </a:solidFill>
            </a:endParaRPr>
          </a:p>
          <a:p>
            <a:pPr algn="ctr"/>
            <a:r>
              <a:rPr lang="ja-JP" altLang="en-US" sz="1600" dirty="0">
                <a:solidFill>
                  <a:srgbClr val="FF0000"/>
                </a:solidFill>
              </a:rPr>
              <a:t>移行準備期間</a:t>
            </a:r>
            <a:endParaRPr kumimoji="1" lang="ja-JP" altLang="en-US" sz="1600" dirty="0">
              <a:solidFill>
                <a:srgbClr val="FF0000"/>
              </a:solidFill>
            </a:endParaRPr>
          </a:p>
        </p:txBody>
      </p:sp>
      <p:sp>
        <p:nvSpPr>
          <p:cNvPr id="21" name="正方形/長方形 20"/>
          <p:cNvSpPr/>
          <p:nvPr/>
        </p:nvSpPr>
        <p:spPr>
          <a:xfrm>
            <a:off x="623934" y="1392184"/>
            <a:ext cx="7992888" cy="904210"/>
          </a:xfrm>
          <a:prstGeom prst="rect">
            <a:avLst/>
          </a:prstGeom>
          <a:solidFill>
            <a:srgbClr val="FFFFCC"/>
          </a:solidFill>
          <a:ln w="952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altLang="ja-JP" sz="800" dirty="0" smtClean="0">
              <a:solidFill>
                <a:srgbClr val="FF0000"/>
              </a:solidFill>
              <a:latin typeface="+mn-ea"/>
            </a:endParaRPr>
          </a:p>
          <a:p>
            <a:r>
              <a:rPr lang="ja-JP" altLang="en-US" sz="2000" b="1" dirty="0" smtClean="0">
                <a:solidFill>
                  <a:srgbClr val="FF0000"/>
                </a:solidFill>
                <a:latin typeface="+mn-ea"/>
              </a:rPr>
              <a:t>原則 </a:t>
            </a:r>
            <a:r>
              <a:rPr lang="en-US" altLang="ja-JP" sz="2000" b="1" dirty="0">
                <a:solidFill>
                  <a:srgbClr val="FF0000"/>
                </a:solidFill>
                <a:latin typeface="+mn-ea"/>
              </a:rPr>
              <a:t>10/1</a:t>
            </a:r>
            <a:r>
              <a:rPr lang="ja-JP" altLang="en-US" sz="2000" b="1" dirty="0">
                <a:solidFill>
                  <a:srgbClr val="FF0000"/>
                </a:solidFill>
                <a:latin typeface="+mn-ea"/>
              </a:rPr>
              <a:t>の垂直</a:t>
            </a:r>
            <a:r>
              <a:rPr lang="ja-JP" altLang="en-US" sz="2000" b="1" dirty="0" smtClean="0">
                <a:solidFill>
                  <a:srgbClr val="FF0000"/>
                </a:solidFill>
                <a:latin typeface="+mn-ea"/>
              </a:rPr>
              <a:t>切替とし、新旧</a:t>
            </a:r>
            <a:r>
              <a:rPr lang="ja-JP" altLang="en-US" sz="2000" b="1" dirty="0">
                <a:solidFill>
                  <a:srgbClr val="FF0000"/>
                </a:solidFill>
                <a:latin typeface="+mn-ea"/>
              </a:rPr>
              <a:t>併用期間は</a:t>
            </a:r>
            <a:r>
              <a:rPr lang="ja-JP" altLang="en-US" sz="2000" b="1" dirty="0" err="1">
                <a:solidFill>
                  <a:srgbClr val="FF0000"/>
                </a:solidFill>
                <a:latin typeface="+mn-ea"/>
              </a:rPr>
              <a:t>無</a:t>
            </a:r>
            <a:r>
              <a:rPr lang="ja-JP" altLang="en-US" sz="2000" b="1" dirty="0" err="1" smtClean="0">
                <a:solidFill>
                  <a:srgbClr val="FF0000"/>
                </a:solidFill>
                <a:latin typeface="+mn-ea"/>
              </a:rPr>
              <a:t>し</a:t>
            </a:r>
            <a:endParaRPr lang="en-US" altLang="ja-JP" sz="2000" b="1" dirty="0" smtClean="0">
              <a:solidFill>
                <a:srgbClr val="FF0000"/>
              </a:solidFill>
              <a:latin typeface="+mn-ea"/>
            </a:endParaRPr>
          </a:p>
          <a:p>
            <a:r>
              <a:rPr lang="en-US" altLang="ja-JP" sz="1600" dirty="0" smtClean="0">
                <a:solidFill>
                  <a:schemeClr val="tx1"/>
                </a:solidFill>
                <a:latin typeface="+mn-ea"/>
              </a:rPr>
              <a:t>※</a:t>
            </a:r>
            <a:r>
              <a:rPr lang="ja-JP" altLang="en-US" sz="1600" dirty="0" smtClean="0">
                <a:solidFill>
                  <a:schemeClr val="tx1"/>
                </a:solidFill>
                <a:latin typeface="+mn-ea"/>
              </a:rPr>
              <a:t>調査元</a:t>
            </a:r>
            <a:r>
              <a:rPr lang="ja-JP" altLang="en-US" sz="1600" dirty="0">
                <a:solidFill>
                  <a:schemeClr val="tx1"/>
                </a:solidFill>
                <a:latin typeface="+mn-ea"/>
              </a:rPr>
              <a:t>と調査先の間で個別の合意ができている場合は、この限りで</a:t>
            </a:r>
            <a:r>
              <a:rPr lang="ja-JP" altLang="en-US" sz="1600" dirty="0" smtClean="0">
                <a:solidFill>
                  <a:schemeClr val="tx1"/>
                </a:solidFill>
                <a:latin typeface="+mn-ea"/>
              </a:rPr>
              <a:t>はない</a:t>
            </a:r>
            <a:endParaRPr lang="en-US" altLang="ja-JP" sz="1600" dirty="0" smtClean="0">
              <a:solidFill>
                <a:schemeClr val="tx1"/>
              </a:solidFill>
              <a:latin typeface="+mn-ea"/>
            </a:endParaRPr>
          </a:p>
          <a:p>
            <a:endParaRPr lang="ja-JP" altLang="en-US" sz="1600" dirty="0">
              <a:solidFill>
                <a:schemeClr val="tx1"/>
              </a:solidFill>
              <a:latin typeface="+mn-ea"/>
            </a:endParaRPr>
          </a:p>
        </p:txBody>
      </p:sp>
      <p:sp>
        <p:nvSpPr>
          <p:cNvPr id="26" name="テキスト ボックス 25"/>
          <p:cNvSpPr txBox="1"/>
          <p:nvPr/>
        </p:nvSpPr>
        <p:spPr>
          <a:xfrm>
            <a:off x="3591491" y="3258441"/>
            <a:ext cx="3169394" cy="369332"/>
          </a:xfrm>
          <a:prstGeom prst="rect">
            <a:avLst/>
          </a:prstGeom>
          <a:noFill/>
        </p:spPr>
        <p:txBody>
          <a:bodyPr wrap="none" rtlCol="0">
            <a:spAutoFit/>
          </a:bodyPr>
          <a:lstStyle/>
          <a:p>
            <a:r>
              <a:rPr lang="ja-JP" altLang="en-US" b="1" dirty="0" smtClean="0">
                <a:latin typeface="+mj-lt"/>
              </a:rPr>
              <a:t>☆ 最終</a:t>
            </a:r>
            <a:r>
              <a:rPr lang="en-US" altLang="ja-JP" b="1" dirty="0" smtClean="0">
                <a:latin typeface="+mj-lt"/>
              </a:rPr>
              <a:t>Ver.3.02a</a:t>
            </a:r>
            <a:r>
              <a:rPr lang="ja-JP" altLang="en-US" b="1" dirty="0" smtClean="0">
                <a:latin typeface="+mj-lt"/>
              </a:rPr>
              <a:t>リリース</a:t>
            </a:r>
            <a:r>
              <a:rPr lang="ja-JP" altLang="en-US" b="1" dirty="0">
                <a:latin typeface="+mj-lt"/>
              </a:rPr>
              <a:t>（</a:t>
            </a:r>
            <a:r>
              <a:rPr lang="en-US" altLang="ja-JP" b="1" dirty="0" smtClean="0">
                <a:latin typeface="+mj-lt"/>
              </a:rPr>
              <a:t>4/1</a:t>
            </a:r>
            <a:r>
              <a:rPr lang="ja-JP" altLang="en-US" b="1" dirty="0">
                <a:latin typeface="+mj-lt"/>
              </a:rPr>
              <a:t>）</a:t>
            </a:r>
            <a:endParaRPr lang="en-US" altLang="ja-JP" b="1" dirty="0" smtClean="0">
              <a:latin typeface="+mj-lt"/>
            </a:endParaRPr>
          </a:p>
        </p:txBody>
      </p:sp>
      <p:grpSp>
        <p:nvGrpSpPr>
          <p:cNvPr id="11" name="グループ化 10"/>
          <p:cNvGrpSpPr/>
          <p:nvPr/>
        </p:nvGrpSpPr>
        <p:grpSpPr>
          <a:xfrm>
            <a:off x="3779913" y="2943437"/>
            <a:ext cx="746452" cy="3221867"/>
            <a:chOff x="5436096" y="5733256"/>
            <a:chExt cx="820964" cy="504056"/>
          </a:xfrm>
        </p:grpSpPr>
        <p:cxnSp>
          <p:nvCxnSpPr>
            <p:cNvPr id="12" name="直線コネクタ 11"/>
            <p:cNvCxnSpPr/>
            <p:nvPr/>
          </p:nvCxnSpPr>
          <p:spPr>
            <a:xfrm>
              <a:off x="5436096" y="5733256"/>
              <a:ext cx="0" cy="504056"/>
            </a:xfrm>
            <a:prstGeom prst="line">
              <a:avLst/>
            </a:prstGeom>
            <a:ln w="38100">
              <a:solidFill>
                <a:srgbClr val="0000FF"/>
              </a:solidFill>
              <a:prstDash val="sysDot"/>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6257060" y="5733256"/>
              <a:ext cx="0" cy="504056"/>
            </a:xfrm>
            <a:prstGeom prst="line">
              <a:avLst/>
            </a:prstGeom>
            <a:ln w="38100">
              <a:solidFill>
                <a:srgbClr val="0000FF"/>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345742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5"/>
          <p:cNvSpPr txBox="1">
            <a:spLocks noChangeArrowheads="1"/>
          </p:cNvSpPr>
          <p:nvPr/>
        </p:nvSpPr>
        <p:spPr bwMode="auto">
          <a:xfrm>
            <a:off x="482352" y="1268760"/>
            <a:ext cx="8122096" cy="4154984"/>
          </a:xfrm>
          <a:prstGeom prst="rect">
            <a:avLst/>
          </a:prstGeom>
          <a:solidFill>
            <a:srgbClr val="FFFFCC"/>
          </a:solidFill>
          <a:ln w="19050">
            <a:solidFill>
              <a:srgbClr val="0000FF"/>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nSpc>
                <a:spcPct val="150000"/>
              </a:lnSpc>
            </a:pPr>
            <a:endParaRPr lang="en-US" altLang="ja-JP" sz="800" dirty="0" smtClean="0">
              <a:latin typeface="ＭＳ ゴシック" pitchFamily="49" charset="-128"/>
              <a:ea typeface="ＭＳ ゴシック" pitchFamily="49" charset="-128"/>
            </a:endParaRPr>
          </a:p>
          <a:p>
            <a:pPr>
              <a:lnSpc>
                <a:spcPct val="150000"/>
              </a:lnSpc>
            </a:pPr>
            <a:r>
              <a:rPr lang="ja-JP" altLang="en-US" sz="2000" dirty="0" smtClean="0">
                <a:latin typeface="ＭＳ ゴシック" pitchFamily="49" charset="-128"/>
                <a:ea typeface="ＭＳ ゴシック" pitchFamily="49" charset="-128"/>
              </a:rPr>
              <a:t>　　　　　　　　　</a:t>
            </a:r>
            <a:r>
              <a:rPr lang="ja-JP" altLang="en-US" sz="2000" dirty="0">
                <a:latin typeface="ＭＳ ゴシック" pitchFamily="49" charset="-128"/>
                <a:ea typeface="ＭＳ ゴシック" pitchFamily="49" charset="-128"/>
              </a:rPr>
              <a:t>　</a:t>
            </a:r>
            <a:r>
              <a:rPr lang="ja-JP" altLang="en-US" sz="2000" dirty="0" smtClean="0">
                <a:latin typeface="ＭＳ ゴシック" pitchFamily="49" charset="-128"/>
                <a:ea typeface="ＭＳ ゴシック" pitchFamily="49" charset="-128"/>
              </a:rPr>
              <a:t>　</a:t>
            </a:r>
            <a:r>
              <a:rPr lang="ja-JP" altLang="en-US" sz="2000" b="1" dirty="0" smtClean="0">
                <a:latin typeface="ＭＳ ゴシック" pitchFamily="49" charset="-128"/>
                <a:ea typeface="ＭＳ ゴシック" pitchFamily="49" charset="-128"/>
              </a:rPr>
              <a:t>お願い事項　　　　　　　　　　　　</a:t>
            </a:r>
            <a:r>
              <a:rPr lang="ja-JP" altLang="en-US" sz="2000" dirty="0" smtClean="0">
                <a:latin typeface="ＭＳ ゴシック" pitchFamily="49" charset="-128"/>
                <a:ea typeface="ＭＳ ゴシック" pitchFamily="49" charset="-128"/>
              </a:rPr>
              <a:t>５分</a:t>
            </a:r>
            <a:endParaRPr lang="en-US" altLang="ja-JP" sz="2000" b="1" dirty="0">
              <a:latin typeface="ＭＳ ゴシック" pitchFamily="49" charset="-128"/>
              <a:ea typeface="ＭＳ ゴシック" pitchFamily="49" charset="-128"/>
            </a:endParaRPr>
          </a:p>
          <a:p>
            <a:pPr>
              <a:lnSpc>
                <a:spcPct val="150000"/>
              </a:lnSpc>
            </a:pPr>
            <a:endParaRPr lang="en-US" altLang="ja-JP" sz="800" dirty="0">
              <a:latin typeface="ＭＳ ゴシック" pitchFamily="49" charset="-128"/>
              <a:ea typeface="ＭＳ ゴシック" pitchFamily="49" charset="-128"/>
            </a:endParaRPr>
          </a:p>
          <a:p>
            <a:pPr>
              <a:lnSpc>
                <a:spcPct val="150000"/>
              </a:lnSpc>
            </a:pPr>
            <a:r>
              <a:rPr lang="ja-JP" altLang="en-US" sz="2000" dirty="0">
                <a:latin typeface="ＭＳ ゴシック" pitchFamily="49" charset="-128"/>
                <a:ea typeface="ＭＳ ゴシック" pitchFamily="49" charset="-128"/>
              </a:rPr>
              <a:t>　　</a:t>
            </a:r>
            <a:r>
              <a:rPr lang="ja-JP" altLang="en-US" sz="2000" b="1" dirty="0">
                <a:latin typeface="ＭＳ ゴシック" pitchFamily="49" charset="-128"/>
                <a:ea typeface="ＭＳ ゴシック" pitchFamily="49" charset="-128"/>
              </a:rPr>
              <a:t>１</a:t>
            </a:r>
            <a:r>
              <a:rPr lang="en-US" altLang="ja-JP" sz="2000" b="1" dirty="0">
                <a:latin typeface="ＭＳ ゴシック" pitchFamily="49" charset="-128"/>
                <a:ea typeface="ＭＳ ゴシック" pitchFamily="49" charset="-128"/>
              </a:rPr>
              <a:t>.</a:t>
            </a:r>
            <a:r>
              <a:rPr lang="en-US" altLang="ja-JP" sz="2000" dirty="0">
                <a:latin typeface="ＭＳ ゴシック" pitchFamily="49" charset="-128"/>
                <a:ea typeface="ＭＳ ゴシック" pitchFamily="49" charset="-128"/>
              </a:rPr>
              <a:t> </a:t>
            </a:r>
            <a:r>
              <a:rPr lang="en-US" altLang="ja-JP" sz="2000" b="1" dirty="0">
                <a:solidFill>
                  <a:srgbClr val="0000FF"/>
                </a:solidFill>
                <a:latin typeface="ＭＳ ゴシック" pitchFamily="49" charset="-128"/>
                <a:ea typeface="ＭＳ ゴシック" pitchFamily="49" charset="-128"/>
              </a:rPr>
              <a:t>JAPIA</a:t>
            </a:r>
            <a:r>
              <a:rPr lang="ja-JP" altLang="en-US" sz="2000" b="1" dirty="0">
                <a:solidFill>
                  <a:srgbClr val="0000FF"/>
                </a:solidFill>
                <a:latin typeface="ＭＳ ゴシック" pitchFamily="49" charset="-128"/>
                <a:ea typeface="ＭＳ ゴシック" pitchFamily="49" charset="-128"/>
              </a:rPr>
              <a:t>シート発行に伴う</a:t>
            </a:r>
            <a:r>
              <a:rPr lang="ja-JP" altLang="en-US" sz="2000" b="1" dirty="0" smtClean="0">
                <a:solidFill>
                  <a:srgbClr val="0000FF"/>
                </a:solidFill>
                <a:latin typeface="ＭＳ ゴシック" pitchFamily="49" charset="-128"/>
                <a:ea typeface="ＭＳ ゴシック" pitchFamily="49" charset="-128"/>
              </a:rPr>
              <a:t>概要</a:t>
            </a:r>
            <a:r>
              <a:rPr lang="ja-JP" altLang="en-US" sz="2000" dirty="0" smtClean="0">
                <a:latin typeface="ＭＳ ゴシック" pitchFamily="49" charset="-128"/>
                <a:ea typeface="ＭＳ ゴシック" pitchFamily="49" charset="-128"/>
              </a:rPr>
              <a:t>　　　　　　　　 　　　１５</a:t>
            </a:r>
            <a:endParaRPr lang="ja-JP" altLang="en-US" sz="2000" dirty="0">
              <a:latin typeface="ＭＳ ゴシック" pitchFamily="49" charset="-128"/>
              <a:ea typeface="ＭＳ ゴシック" pitchFamily="49" charset="-128"/>
            </a:endParaRPr>
          </a:p>
          <a:p>
            <a:pPr>
              <a:lnSpc>
                <a:spcPct val="150000"/>
              </a:lnSpc>
            </a:pPr>
            <a:endParaRPr lang="en-US" altLang="ja-JP" sz="800" dirty="0" smtClean="0">
              <a:latin typeface="ＭＳ ゴシック" pitchFamily="49" charset="-128"/>
              <a:ea typeface="ＭＳ ゴシック" pitchFamily="49" charset="-128"/>
            </a:endParaRPr>
          </a:p>
          <a:p>
            <a:pPr>
              <a:lnSpc>
                <a:spcPct val="150000"/>
              </a:lnSpc>
            </a:pPr>
            <a:r>
              <a:rPr lang="ja-JP" altLang="en-US" sz="2000" dirty="0">
                <a:latin typeface="ＭＳ ゴシック" pitchFamily="49" charset="-128"/>
                <a:ea typeface="ＭＳ ゴシック" pitchFamily="49" charset="-128"/>
              </a:rPr>
              <a:t>　</a:t>
            </a:r>
            <a:r>
              <a:rPr lang="ja-JP" altLang="en-US" sz="2000" dirty="0" smtClean="0">
                <a:latin typeface="ＭＳ ゴシック" pitchFamily="49" charset="-128"/>
                <a:ea typeface="ＭＳ ゴシック" pitchFamily="49" charset="-128"/>
              </a:rPr>
              <a:t>　　　　　　　　</a:t>
            </a:r>
            <a:r>
              <a:rPr lang="ja-JP" altLang="en-US" sz="2000" dirty="0">
                <a:latin typeface="ＭＳ ゴシック" pitchFamily="49" charset="-128"/>
                <a:ea typeface="ＭＳ ゴシック" pitchFamily="49" charset="-128"/>
              </a:rPr>
              <a:t>　　</a:t>
            </a:r>
            <a:r>
              <a:rPr lang="ja-JP" altLang="en-US" sz="2000" b="1" dirty="0" smtClean="0">
                <a:latin typeface="ＭＳ ゴシック" pitchFamily="49" charset="-128"/>
                <a:ea typeface="ＭＳ ゴシック" pitchFamily="49" charset="-128"/>
              </a:rPr>
              <a:t>質疑応答</a:t>
            </a:r>
            <a:r>
              <a:rPr lang="ja-JP" altLang="en-US" sz="2000" dirty="0">
                <a:latin typeface="ＭＳ ゴシック" pitchFamily="49" charset="-128"/>
                <a:ea typeface="ＭＳ ゴシック" pitchFamily="49" charset="-128"/>
              </a:rPr>
              <a:t>　　　　　　</a:t>
            </a:r>
            <a:r>
              <a:rPr lang="ja-JP" altLang="en-US" sz="2000" dirty="0" smtClean="0">
                <a:latin typeface="ＭＳ ゴシック" pitchFamily="49" charset="-128"/>
                <a:ea typeface="ＭＳ ゴシック" pitchFamily="49" charset="-128"/>
              </a:rPr>
              <a:t>　　　　　　　　５</a:t>
            </a:r>
            <a:endParaRPr lang="en-US" altLang="ja-JP" sz="2000" b="1" dirty="0">
              <a:latin typeface="ＭＳ ゴシック" pitchFamily="49" charset="-128"/>
              <a:ea typeface="ＭＳ ゴシック" pitchFamily="49" charset="-128"/>
            </a:endParaRPr>
          </a:p>
          <a:p>
            <a:pPr>
              <a:lnSpc>
                <a:spcPct val="150000"/>
              </a:lnSpc>
            </a:pPr>
            <a:endParaRPr lang="en-US" altLang="ja-JP" sz="800" dirty="0" smtClean="0">
              <a:latin typeface="ＭＳ ゴシック" pitchFamily="49" charset="-128"/>
              <a:ea typeface="ＭＳ ゴシック" pitchFamily="49" charset="-128"/>
            </a:endParaRPr>
          </a:p>
          <a:p>
            <a:pPr>
              <a:lnSpc>
                <a:spcPct val="150000"/>
              </a:lnSpc>
            </a:pPr>
            <a:r>
              <a:rPr lang="ja-JP" altLang="en-US" sz="2000" dirty="0">
                <a:latin typeface="ＭＳ ゴシック" pitchFamily="49" charset="-128"/>
                <a:ea typeface="ＭＳ ゴシック" pitchFamily="49" charset="-128"/>
              </a:rPr>
              <a:t>　　</a:t>
            </a:r>
            <a:r>
              <a:rPr lang="ja-JP" altLang="en-US" sz="2000" b="1" dirty="0">
                <a:latin typeface="ＭＳ ゴシック" pitchFamily="49" charset="-128"/>
                <a:ea typeface="ＭＳ ゴシック" pitchFamily="49" charset="-128"/>
              </a:rPr>
              <a:t>２</a:t>
            </a:r>
            <a:r>
              <a:rPr lang="en-US" altLang="ja-JP" sz="2000" b="1" dirty="0">
                <a:latin typeface="ＭＳ ゴシック" pitchFamily="49" charset="-128"/>
                <a:ea typeface="ＭＳ ゴシック" pitchFamily="49" charset="-128"/>
              </a:rPr>
              <a:t>.</a:t>
            </a:r>
            <a:r>
              <a:rPr lang="en-US" altLang="ja-JP" sz="2000" dirty="0">
                <a:latin typeface="ＭＳ ゴシック" pitchFamily="49" charset="-128"/>
                <a:ea typeface="ＭＳ ゴシック" pitchFamily="49" charset="-128"/>
              </a:rPr>
              <a:t> </a:t>
            </a:r>
            <a:r>
              <a:rPr lang="en-US" altLang="ja-JP" sz="2000" b="1" dirty="0">
                <a:solidFill>
                  <a:srgbClr val="0000FF"/>
                </a:solidFill>
                <a:latin typeface="ＭＳ ゴシック" pitchFamily="49" charset="-128"/>
                <a:ea typeface="ＭＳ ゴシック" pitchFamily="49" charset="-128"/>
              </a:rPr>
              <a:t>JAMA</a:t>
            </a:r>
            <a:r>
              <a:rPr lang="ja-JP" altLang="en-US" sz="2000" b="1" dirty="0">
                <a:solidFill>
                  <a:srgbClr val="0000FF"/>
                </a:solidFill>
                <a:latin typeface="ＭＳ ゴシック" pitchFamily="49" charset="-128"/>
                <a:ea typeface="ＭＳ ゴシック" pitchFamily="49" charset="-128"/>
              </a:rPr>
              <a:t>シート → </a:t>
            </a:r>
            <a:r>
              <a:rPr lang="en-US" altLang="ja-JP" sz="2000" b="1" dirty="0">
                <a:solidFill>
                  <a:srgbClr val="0000FF"/>
                </a:solidFill>
                <a:latin typeface="ＭＳ ゴシック" pitchFamily="49" charset="-128"/>
                <a:ea typeface="ＭＳ ゴシック" pitchFamily="49" charset="-128"/>
              </a:rPr>
              <a:t>JAPIA</a:t>
            </a:r>
            <a:r>
              <a:rPr lang="ja-JP" altLang="en-US" sz="2000" b="1" dirty="0">
                <a:solidFill>
                  <a:srgbClr val="0000FF"/>
                </a:solidFill>
                <a:latin typeface="ＭＳ ゴシック" pitchFamily="49" charset="-128"/>
                <a:ea typeface="ＭＳ ゴシック" pitchFamily="49" charset="-128"/>
              </a:rPr>
              <a:t>シートの</a:t>
            </a:r>
            <a:r>
              <a:rPr lang="ja-JP" altLang="en-US" sz="2000" b="1" dirty="0" smtClean="0">
                <a:solidFill>
                  <a:srgbClr val="0000FF"/>
                </a:solidFill>
                <a:latin typeface="ＭＳ ゴシック" pitchFamily="49" charset="-128"/>
                <a:ea typeface="ＭＳ ゴシック" pitchFamily="49" charset="-128"/>
              </a:rPr>
              <a:t>変化点・</a:t>
            </a:r>
            <a:r>
              <a:rPr lang="ja-JP" altLang="en-US" sz="2000" b="1" dirty="0">
                <a:solidFill>
                  <a:srgbClr val="0000FF"/>
                </a:solidFill>
                <a:latin typeface="ＭＳ ゴシック" pitchFamily="49" charset="-128"/>
                <a:ea typeface="ＭＳ ゴシック" pitchFamily="49" charset="-128"/>
              </a:rPr>
              <a:t>機能の</a:t>
            </a:r>
            <a:r>
              <a:rPr lang="ja-JP" altLang="en-US" sz="2000" b="1" dirty="0" smtClean="0">
                <a:solidFill>
                  <a:srgbClr val="0000FF"/>
                </a:solidFill>
                <a:latin typeface="ＭＳ ゴシック" pitchFamily="49" charset="-128"/>
                <a:ea typeface="ＭＳ ゴシック" pitchFamily="49" charset="-128"/>
              </a:rPr>
              <a:t>解説</a:t>
            </a:r>
            <a:r>
              <a:rPr lang="ja-JP" altLang="en-US" sz="2000" dirty="0" smtClean="0">
                <a:latin typeface="ＭＳ ゴシック" pitchFamily="49" charset="-128"/>
                <a:ea typeface="ＭＳ ゴシック" pitchFamily="49" charset="-128"/>
              </a:rPr>
              <a:t>　 ７０</a:t>
            </a:r>
            <a:endParaRPr lang="ja-JP" altLang="en-US" sz="2000" dirty="0">
              <a:latin typeface="ＭＳ ゴシック" pitchFamily="49" charset="-128"/>
              <a:ea typeface="ＭＳ ゴシック" pitchFamily="49" charset="-128"/>
            </a:endParaRPr>
          </a:p>
          <a:p>
            <a:pPr>
              <a:lnSpc>
                <a:spcPct val="150000"/>
              </a:lnSpc>
            </a:pPr>
            <a:endParaRPr lang="en-US" altLang="ja-JP" sz="800" dirty="0" smtClean="0">
              <a:latin typeface="ＭＳ ゴシック" pitchFamily="49" charset="-128"/>
              <a:ea typeface="ＭＳ ゴシック" pitchFamily="49" charset="-128"/>
            </a:endParaRPr>
          </a:p>
          <a:p>
            <a:pPr>
              <a:lnSpc>
                <a:spcPct val="150000"/>
              </a:lnSpc>
            </a:pPr>
            <a:r>
              <a:rPr lang="ja-JP" altLang="en-US" sz="2000" dirty="0">
                <a:latin typeface="ＭＳ ゴシック" pitchFamily="49" charset="-128"/>
                <a:ea typeface="ＭＳ ゴシック" pitchFamily="49" charset="-128"/>
              </a:rPr>
              <a:t>　　</a:t>
            </a:r>
            <a:r>
              <a:rPr lang="ja-JP" altLang="en-US" sz="2000" dirty="0" smtClean="0">
                <a:latin typeface="ＭＳ ゴシック" pitchFamily="49" charset="-128"/>
                <a:ea typeface="ＭＳ ゴシック" pitchFamily="49" charset="-128"/>
              </a:rPr>
              <a:t>　　　　　　　　</a:t>
            </a:r>
            <a:r>
              <a:rPr lang="ja-JP" altLang="en-US" sz="2000" dirty="0">
                <a:latin typeface="ＭＳ ゴシック" pitchFamily="49" charset="-128"/>
                <a:ea typeface="ＭＳ ゴシック" pitchFamily="49" charset="-128"/>
              </a:rPr>
              <a:t>　</a:t>
            </a:r>
            <a:r>
              <a:rPr lang="ja-JP" altLang="en-US" sz="2000" b="1" dirty="0" smtClean="0">
                <a:latin typeface="ＭＳ ゴシック" pitchFamily="49" charset="-128"/>
                <a:ea typeface="ＭＳ ゴシック" pitchFamily="49" charset="-128"/>
              </a:rPr>
              <a:t>質疑応答　　　　　　　　　　　　　</a:t>
            </a:r>
            <a:r>
              <a:rPr lang="ja-JP" altLang="en-US" sz="2000" dirty="0" smtClean="0">
                <a:latin typeface="ＭＳ ゴシック" pitchFamily="49" charset="-128"/>
                <a:ea typeface="ＭＳ ゴシック" pitchFamily="49" charset="-128"/>
              </a:rPr>
              <a:t>１０</a:t>
            </a:r>
            <a:endParaRPr lang="en-US" altLang="ja-JP" sz="2000" dirty="0" smtClean="0">
              <a:latin typeface="ＭＳ ゴシック" pitchFamily="49" charset="-128"/>
              <a:ea typeface="ＭＳ ゴシック" pitchFamily="49" charset="-128"/>
            </a:endParaRPr>
          </a:p>
          <a:p>
            <a:pPr>
              <a:lnSpc>
                <a:spcPct val="150000"/>
              </a:lnSpc>
            </a:pPr>
            <a:endParaRPr lang="en-US" altLang="ja-JP" sz="800" dirty="0" smtClean="0">
              <a:latin typeface="ＭＳ ゴシック" pitchFamily="49" charset="-128"/>
              <a:ea typeface="ＭＳ ゴシック" pitchFamily="49" charset="-128"/>
            </a:endParaRPr>
          </a:p>
          <a:p>
            <a:pPr>
              <a:lnSpc>
                <a:spcPct val="150000"/>
              </a:lnSpc>
            </a:pPr>
            <a:r>
              <a:rPr lang="ja-JP" altLang="en-US" sz="2000" dirty="0" smtClean="0">
                <a:latin typeface="ＭＳ ゴシック" pitchFamily="49" charset="-128"/>
                <a:ea typeface="ＭＳ ゴシック" pitchFamily="49" charset="-128"/>
              </a:rPr>
              <a:t>　　</a:t>
            </a:r>
            <a:r>
              <a:rPr lang="ja-JP" altLang="en-US" sz="2000" b="1" dirty="0" smtClean="0">
                <a:latin typeface="ＭＳ ゴシック" pitchFamily="49" charset="-128"/>
                <a:ea typeface="ＭＳ ゴシック" pitchFamily="49" charset="-128"/>
              </a:rPr>
              <a:t>３</a:t>
            </a:r>
            <a:r>
              <a:rPr lang="en-US" altLang="ja-JP" sz="2000" b="1" dirty="0" smtClean="0">
                <a:latin typeface="ＭＳ ゴシック" pitchFamily="49" charset="-128"/>
                <a:ea typeface="ＭＳ ゴシック" pitchFamily="49" charset="-128"/>
              </a:rPr>
              <a:t>.</a:t>
            </a:r>
            <a:r>
              <a:rPr lang="ja-JP" altLang="en-US" sz="2000" b="1" dirty="0">
                <a:latin typeface="ＭＳ ゴシック" pitchFamily="49" charset="-128"/>
                <a:ea typeface="ＭＳ ゴシック" pitchFamily="49" charset="-128"/>
              </a:rPr>
              <a:t> </a:t>
            </a:r>
            <a:r>
              <a:rPr lang="ja-JP" altLang="en-US" sz="2000" b="1" dirty="0" smtClean="0">
                <a:solidFill>
                  <a:srgbClr val="0000FF"/>
                </a:solidFill>
                <a:latin typeface="ＭＳ ゴシック" pitchFamily="49" charset="-128"/>
                <a:ea typeface="ＭＳ ゴシック" pitchFamily="49" charset="-128"/>
              </a:rPr>
              <a:t>お願い</a:t>
            </a:r>
            <a:r>
              <a:rPr lang="ja-JP" altLang="en-US" sz="2000" b="1" dirty="0">
                <a:solidFill>
                  <a:srgbClr val="0000FF"/>
                </a:solidFill>
                <a:latin typeface="ＭＳ ゴシック" pitchFamily="49" charset="-128"/>
                <a:ea typeface="ＭＳ ゴシック" pitchFamily="49" charset="-128"/>
              </a:rPr>
              <a:t>事項</a:t>
            </a:r>
            <a:r>
              <a:rPr lang="ja-JP" altLang="en-US" sz="2000" dirty="0">
                <a:latin typeface="ＭＳ ゴシック" pitchFamily="49" charset="-128"/>
                <a:ea typeface="ＭＳ ゴシック" pitchFamily="49" charset="-128"/>
              </a:rPr>
              <a:t>　</a:t>
            </a:r>
            <a:r>
              <a:rPr lang="ja-JP" altLang="en-US" sz="2000" dirty="0" smtClean="0">
                <a:latin typeface="ＭＳ ゴシック" pitchFamily="49" charset="-128"/>
                <a:ea typeface="ＭＳ ゴシック" pitchFamily="49" charset="-128"/>
              </a:rPr>
              <a:t>　　　　　　　　　　　　　　　　　　１０</a:t>
            </a:r>
            <a:endParaRPr lang="ja-JP" altLang="en-US" sz="2000" dirty="0">
              <a:latin typeface="ＭＳ ゴシック" pitchFamily="49" charset="-128"/>
              <a:ea typeface="ＭＳ ゴシック" pitchFamily="49" charset="-128"/>
            </a:endParaRPr>
          </a:p>
          <a:p>
            <a:pPr>
              <a:lnSpc>
                <a:spcPct val="150000"/>
              </a:lnSpc>
            </a:pPr>
            <a:endParaRPr lang="en-US" altLang="ja-JP" sz="800" dirty="0" smtClean="0">
              <a:latin typeface="ＭＳ ゴシック" pitchFamily="49" charset="-128"/>
              <a:ea typeface="ＭＳ ゴシック" pitchFamily="49" charset="-128"/>
            </a:endParaRPr>
          </a:p>
        </p:txBody>
      </p:sp>
      <p:sp>
        <p:nvSpPr>
          <p:cNvPr id="7" name="Text Box 6"/>
          <p:cNvSpPr txBox="1">
            <a:spLocks noChangeArrowheads="1"/>
          </p:cNvSpPr>
          <p:nvPr/>
        </p:nvSpPr>
        <p:spPr bwMode="auto">
          <a:xfrm>
            <a:off x="395288" y="476672"/>
            <a:ext cx="800100"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ja-JP" altLang="en-US" sz="2400" b="1" dirty="0" smtClean="0">
                <a:latin typeface="+mn-ea"/>
                <a:ea typeface="+mn-ea"/>
              </a:rPr>
              <a:t>内容</a:t>
            </a:r>
          </a:p>
        </p:txBody>
      </p:sp>
    </p:spTree>
    <p:extLst>
      <p:ext uri="{BB962C8B-B14F-4D97-AF65-F5344CB8AC3E}">
        <p14:creationId xmlns:p14="http://schemas.microsoft.com/office/powerpoint/2010/main" val="25103504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6"/>
          <p:cNvSpPr txBox="1">
            <a:spLocks noChangeArrowheads="1"/>
          </p:cNvSpPr>
          <p:nvPr/>
        </p:nvSpPr>
        <p:spPr bwMode="auto">
          <a:xfrm>
            <a:off x="395288" y="447055"/>
            <a:ext cx="777711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en-US" altLang="ja-JP" sz="2400" b="1" dirty="0">
                <a:latin typeface="+mn-ea"/>
                <a:ea typeface="+mn-ea"/>
              </a:rPr>
              <a:t>1</a:t>
            </a:r>
            <a:r>
              <a:rPr lang="ja-JP" altLang="en-US" sz="2400" b="1" dirty="0">
                <a:latin typeface="+mn-ea"/>
                <a:ea typeface="+mn-ea"/>
              </a:rPr>
              <a:t>）試行実施、正式移行のお願い</a:t>
            </a:r>
            <a:endParaRPr lang="en-US" altLang="ja-JP" sz="2400" b="1" dirty="0">
              <a:latin typeface="+mn-ea"/>
              <a:ea typeface="+mn-ea"/>
            </a:endParaRPr>
          </a:p>
        </p:txBody>
      </p:sp>
      <p:sp>
        <p:nvSpPr>
          <p:cNvPr id="5" name="Text Box 5"/>
          <p:cNvSpPr txBox="1">
            <a:spLocks noChangeArrowheads="1"/>
          </p:cNvSpPr>
          <p:nvPr/>
        </p:nvSpPr>
        <p:spPr bwMode="auto">
          <a:xfrm>
            <a:off x="36513" y="44450"/>
            <a:ext cx="5183559" cy="28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lnSpc>
                <a:spcPct val="150000"/>
              </a:lnSpc>
            </a:pPr>
            <a:r>
              <a:rPr lang="ja-JP" altLang="en-US" sz="1000" dirty="0">
                <a:latin typeface="ＭＳ Ｐゴシック" pitchFamily="50" charset="-128"/>
              </a:rPr>
              <a:t>３</a:t>
            </a:r>
            <a:r>
              <a:rPr lang="en-US" altLang="ja-JP" sz="1000" dirty="0">
                <a:latin typeface="ＭＳ Ｐゴシック" pitchFamily="50" charset="-128"/>
              </a:rPr>
              <a:t>.</a:t>
            </a:r>
            <a:r>
              <a:rPr lang="ja-JP" altLang="en-US" sz="1000" dirty="0">
                <a:latin typeface="ＭＳ Ｐゴシック" pitchFamily="50" charset="-128"/>
              </a:rPr>
              <a:t>お願い事項</a:t>
            </a:r>
            <a:endParaRPr lang="en-US" altLang="ja-JP" sz="1000" dirty="0">
              <a:latin typeface="ＭＳ Ｐゴシック" pitchFamily="50" charset="-128"/>
            </a:endParaRPr>
          </a:p>
        </p:txBody>
      </p:sp>
      <p:sp>
        <p:nvSpPr>
          <p:cNvPr id="8" name="正方形/長方形 7"/>
          <p:cNvSpPr/>
          <p:nvPr/>
        </p:nvSpPr>
        <p:spPr>
          <a:xfrm>
            <a:off x="539552" y="980728"/>
            <a:ext cx="7200800"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2000" b="1" dirty="0">
                <a:solidFill>
                  <a:schemeClr val="tx1"/>
                </a:solidFill>
                <a:latin typeface="+mn-ea"/>
              </a:rPr>
              <a:t>（</a:t>
            </a:r>
            <a:r>
              <a:rPr lang="en-US" altLang="ja-JP" sz="2000" b="1" dirty="0">
                <a:solidFill>
                  <a:schemeClr val="tx1"/>
                </a:solidFill>
                <a:latin typeface="+mn-ea"/>
              </a:rPr>
              <a:t>4</a:t>
            </a:r>
            <a:r>
              <a:rPr lang="ja-JP" altLang="en-US" sz="2000" b="1" dirty="0">
                <a:solidFill>
                  <a:schemeClr val="tx1"/>
                </a:solidFill>
                <a:latin typeface="+mn-ea"/>
              </a:rPr>
              <a:t>）</a:t>
            </a:r>
            <a:r>
              <a:rPr lang="ja-JP" altLang="en-US" sz="2000" b="1" dirty="0">
                <a:solidFill>
                  <a:srgbClr val="0000FF"/>
                </a:solidFill>
                <a:latin typeface="+mn-ea"/>
              </a:rPr>
              <a:t>再調査禁止のお願い</a:t>
            </a:r>
            <a:endParaRPr lang="en-US" altLang="zh-CN" sz="2000" b="1" dirty="0">
              <a:solidFill>
                <a:srgbClr val="0000FF"/>
              </a:solidFill>
              <a:latin typeface="ＭＳ Ｐゴシック" panose="020B0600070205080204" pitchFamily="50" charset="-128"/>
              <a:ea typeface="ＭＳ Ｐゴシック" panose="020B0600070205080204" pitchFamily="50" charset="-128"/>
            </a:endParaRPr>
          </a:p>
        </p:txBody>
      </p:sp>
      <p:sp>
        <p:nvSpPr>
          <p:cNvPr id="7" name="正方形/長方形 6"/>
          <p:cNvSpPr/>
          <p:nvPr/>
        </p:nvSpPr>
        <p:spPr>
          <a:xfrm>
            <a:off x="539552" y="1560301"/>
            <a:ext cx="7992888" cy="1440160"/>
          </a:xfrm>
          <a:prstGeom prst="rect">
            <a:avLst/>
          </a:prstGeom>
          <a:solidFill>
            <a:srgbClr val="FFFFCC"/>
          </a:solidFill>
          <a:ln w="952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altLang="ja-JP" sz="2000" dirty="0" smtClean="0">
              <a:solidFill>
                <a:schemeClr val="tx1"/>
              </a:solidFill>
              <a:latin typeface="+mn-ea"/>
            </a:endParaRPr>
          </a:p>
          <a:p>
            <a:r>
              <a:rPr lang="ja-JP" altLang="en-US" sz="2000" b="1" dirty="0" smtClean="0">
                <a:solidFill>
                  <a:schemeClr val="tx1"/>
                </a:solidFill>
                <a:latin typeface="+mn-ea"/>
              </a:rPr>
              <a:t>　サプライチェーンに不要な負担を掛けないため、</a:t>
            </a:r>
            <a:endParaRPr lang="en-US" altLang="ja-JP" sz="2000" b="1" dirty="0" smtClean="0">
              <a:solidFill>
                <a:schemeClr val="tx1"/>
              </a:solidFill>
              <a:latin typeface="+mn-ea"/>
            </a:endParaRPr>
          </a:p>
          <a:p>
            <a:endParaRPr lang="en-US" altLang="ja-JP" sz="800" b="1" dirty="0" smtClean="0">
              <a:solidFill>
                <a:schemeClr val="tx1"/>
              </a:solidFill>
              <a:latin typeface="+mn-ea"/>
            </a:endParaRPr>
          </a:p>
          <a:p>
            <a:r>
              <a:rPr lang="ja-JP" altLang="en-US" sz="2000" b="1" dirty="0">
                <a:solidFill>
                  <a:schemeClr val="tx1"/>
                </a:solidFill>
                <a:latin typeface="+mn-ea"/>
              </a:rPr>
              <a:t>　</a:t>
            </a:r>
            <a:r>
              <a:rPr lang="en-US" altLang="ja-JP" sz="2000" b="1" dirty="0" smtClean="0">
                <a:solidFill>
                  <a:srgbClr val="FF0000"/>
                </a:solidFill>
                <a:latin typeface="+mn-ea"/>
              </a:rPr>
              <a:t>JAPIA</a:t>
            </a:r>
            <a:r>
              <a:rPr lang="ja-JP" altLang="en-US" sz="2000" b="1" dirty="0" smtClean="0">
                <a:solidFill>
                  <a:srgbClr val="FF0000"/>
                </a:solidFill>
                <a:latin typeface="+mn-ea"/>
              </a:rPr>
              <a:t>シート発行に伴う再調査を行わない様、お願い致します</a:t>
            </a:r>
            <a:endParaRPr lang="en-US" altLang="ja-JP" sz="2000" dirty="0">
              <a:solidFill>
                <a:schemeClr val="tx1"/>
              </a:solidFill>
              <a:latin typeface="+mn-ea"/>
            </a:endParaRPr>
          </a:p>
        </p:txBody>
      </p:sp>
    </p:spTree>
    <p:extLst>
      <p:ext uri="{BB962C8B-B14F-4D97-AF65-F5344CB8AC3E}">
        <p14:creationId xmlns:p14="http://schemas.microsoft.com/office/powerpoint/2010/main" val="25744597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6"/>
          <p:cNvSpPr txBox="1">
            <a:spLocks noChangeArrowheads="1"/>
          </p:cNvSpPr>
          <p:nvPr/>
        </p:nvSpPr>
        <p:spPr bwMode="auto">
          <a:xfrm>
            <a:off x="395288" y="447055"/>
            <a:ext cx="777711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en-US" altLang="ja-JP" sz="2400" b="1" dirty="0">
                <a:latin typeface="+mn-ea"/>
                <a:ea typeface="+mn-ea"/>
              </a:rPr>
              <a:t>1</a:t>
            </a:r>
            <a:r>
              <a:rPr lang="ja-JP" altLang="en-US" sz="2400" b="1" dirty="0">
                <a:latin typeface="+mn-ea"/>
                <a:ea typeface="+mn-ea"/>
              </a:rPr>
              <a:t>）試行実施、正式移行のお願い</a:t>
            </a:r>
            <a:endParaRPr lang="en-US" altLang="ja-JP" sz="2400" b="1" dirty="0">
              <a:latin typeface="+mn-ea"/>
              <a:ea typeface="+mn-ea"/>
            </a:endParaRPr>
          </a:p>
        </p:txBody>
      </p:sp>
      <p:sp>
        <p:nvSpPr>
          <p:cNvPr id="5" name="Text Box 5"/>
          <p:cNvSpPr txBox="1">
            <a:spLocks noChangeArrowheads="1"/>
          </p:cNvSpPr>
          <p:nvPr/>
        </p:nvSpPr>
        <p:spPr bwMode="auto">
          <a:xfrm>
            <a:off x="36513" y="44450"/>
            <a:ext cx="5183559" cy="28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lnSpc>
                <a:spcPct val="150000"/>
              </a:lnSpc>
            </a:pPr>
            <a:r>
              <a:rPr lang="ja-JP" altLang="en-US" sz="1000" dirty="0">
                <a:latin typeface="ＭＳ Ｐゴシック" pitchFamily="50" charset="-128"/>
              </a:rPr>
              <a:t>３</a:t>
            </a:r>
            <a:r>
              <a:rPr lang="en-US" altLang="ja-JP" sz="1000" dirty="0">
                <a:latin typeface="ＭＳ Ｐゴシック" pitchFamily="50" charset="-128"/>
              </a:rPr>
              <a:t>.</a:t>
            </a:r>
            <a:r>
              <a:rPr lang="ja-JP" altLang="en-US" sz="1000" dirty="0">
                <a:latin typeface="ＭＳ Ｐゴシック" pitchFamily="50" charset="-128"/>
              </a:rPr>
              <a:t>お願い事項</a:t>
            </a:r>
            <a:endParaRPr lang="en-US" altLang="ja-JP" sz="1000" dirty="0">
              <a:latin typeface="ＭＳ Ｐゴシック" pitchFamily="50" charset="-128"/>
            </a:endParaRPr>
          </a:p>
        </p:txBody>
      </p:sp>
      <p:sp>
        <p:nvSpPr>
          <p:cNvPr id="8" name="正方形/長方形 7"/>
          <p:cNvSpPr/>
          <p:nvPr/>
        </p:nvSpPr>
        <p:spPr>
          <a:xfrm>
            <a:off x="539552" y="980728"/>
            <a:ext cx="7200800"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2000" b="1" dirty="0">
                <a:solidFill>
                  <a:schemeClr val="tx1"/>
                </a:solidFill>
                <a:latin typeface="+mn-ea"/>
              </a:rPr>
              <a:t>（</a:t>
            </a:r>
            <a:r>
              <a:rPr lang="en-US" altLang="ja-JP" sz="2000" b="1" dirty="0">
                <a:solidFill>
                  <a:schemeClr val="tx1"/>
                </a:solidFill>
                <a:latin typeface="+mn-ea"/>
              </a:rPr>
              <a:t>4</a:t>
            </a:r>
            <a:r>
              <a:rPr lang="ja-JP" altLang="en-US" sz="2000" b="1" dirty="0" smtClean="0">
                <a:solidFill>
                  <a:schemeClr val="tx1"/>
                </a:solidFill>
                <a:latin typeface="+mn-ea"/>
              </a:rPr>
              <a:t>）</a:t>
            </a:r>
            <a:r>
              <a:rPr lang="ja-JP" altLang="en-US" sz="2000" b="1" dirty="0" smtClean="0">
                <a:solidFill>
                  <a:srgbClr val="0000FF"/>
                </a:solidFill>
                <a:latin typeface="+mn-ea"/>
              </a:rPr>
              <a:t>問い合わせ</a:t>
            </a:r>
            <a:r>
              <a:rPr lang="ja-JP" altLang="en-US" sz="2000" b="1" dirty="0">
                <a:solidFill>
                  <a:srgbClr val="0000FF"/>
                </a:solidFill>
                <a:latin typeface="+mn-ea"/>
              </a:rPr>
              <a:t>先</a:t>
            </a:r>
            <a:endParaRPr lang="en-US" altLang="zh-CN" sz="2000" b="1" dirty="0">
              <a:solidFill>
                <a:srgbClr val="0000FF"/>
              </a:solidFill>
              <a:latin typeface="ＭＳ Ｐゴシック" panose="020B0600070205080204" pitchFamily="50" charset="-128"/>
              <a:ea typeface="ＭＳ Ｐゴシック" panose="020B0600070205080204" pitchFamily="50" charset="-128"/>
            </a:endParaRPr>
          </a:p>
        </p:txBody>
      </p:sp>
      <p:sp>
        <p:nvSpPr>
          <p:cNvPr id="7" name="正方形/長方形 6"/>
          <p:cNvSpPr/>
          <p:nvPr/>
        </p:nvSpPr>
        <p:spPr>
          <a:xfrm>
            <a:off x="1043608" y="2060848"/>
            <a:ext cx="7272808" cy="4104456"/>
          </a:xfrm>
          <a:prstGeom prst="rect">
            <a:avLst/>
          </a:prstGeom>
          <a:solidFill>
            <a:srgbClr val="FFFFCC"/>
          </a:solidFill>
          <a:ln w="952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altLang="ja-JP" sz="2000" dirty="0" smtClean="0">
              <a:solidFill>
                <a:schemeClr val="tx1"/>
              </a:solidFill>
              <a:latin typeface="+mn-ea"/>
            </a:endParaRPr>
          </a:p>
          <a:p>
            <a:pPr lvl="0"/>
            <a:r>
              <a:rPr lang="ja-JP" altLang="en-US" sz="2400" b="1" dirty="0" smtClean="0">
                <a:solidFill>
                  <a:schemeClr val="tx1"/>
                </a:solidFill>
                <a:latin typeface="+mn-ea"/>
              </a:rPr>
              <a:t>　</a:t>
            </a:r>
            <a:r>
              <a:rPr lang="ja-JP" altLang="ja-JP" sz="2000" kern="100" dirty="0">
                <a:solidFill>
                  <a:prstClr val="black"/>
                </a:solidFill>
                <a:latin typeface="+mn-ea"/>
                <a:cs typeface="Meiryo UI" panose="020B0604030504040204" pitchFamily="50" charset="-128"/>
              </a:rPr>
              <a:t>１　</a:t>
            </a:r>
            <a:r>
              <a:rPr lang="en-US" altLang="ja-JP" sz="2000" kern="100" dirty="0">
                <a:solidFill>
                  <a:prstClr val="black"/>
                </a:solidFill>
                <a:latin typeface="+mn-ea"/>
                <a:cs typeface="Meiryo UI" panose="020B0604030504040204" pitchFamily="50" charset="-128"/>
              </a:rPr>
              <a:t>BSL</a:t>
            </a:r>
            <a:r>
              <a:rPr lang="ja-JP" altLang="ja-JP" sz="2000" kern="100" dirty="0">
                <a:solidFill>
                  <a:prstClr val="black"/>
                </a:solidFill>
                <a:latin typeface="+mn-ea"/>
                <a:cs typeface="Meiryo UI" panose="020B0604030504040204" pitchFamily="50" charset="-128"/>
              </a:rPr>
              <a:t>の内容および開示に関する</a:t>
            </a:r>
            <a:r>
              <a:rPr lang="ja-JP" altLang="ja-JP" sz="2000" kern="100" dirty="0" smtClean="0">
                <a:solidFill>
                  <a:prstClr val="black"/>
                </a:solidFill>
                <a:latin typeface="+mn-ea"/>
                <a:cs typeface="Meiryo UI" panose="020B0604030504040204" pitchFamily="50" charset="-128"/>
              </a:rPr>
              <a:t>こと</a:t>
            </a:r>
            <a:endParaRPr lang="en-US" altLang="ja-JP" sz="2000" kern="100" dirty="0" smtClean="0">
              <a:solidFill>
                <a:prstClr val="black"/>
              </a:solidFill>
              <a:latin typeface="+mn-ea"/>
              <a:cs typeface="Meiryo UI" panose="020B0604030504040204" pitchFamily="50" charset="-128"/>
            </a:endParaRPr>
          </a:p>
          <a:p>
            <a:pPr lvl="0"/>
            <a:r>
              <a:rPr lang="ja-JP" altLang="en-US" sz="2000" kern="100" dirty="0">
                <a:solidFill>
                  <a:prstClr val="black"/>
                </a:solidFill>
                <a:latin typeface="+mn-ea"/>
                <a:cs typeface="Times New Roman" panose="02020603050405020304" pitchFamily="18" charset="0"/>
              </a:rPr>
              <a:t>　　</a:t>
            </a:r>
            <a:r>
              <a:rPr lang="en-US" altLang="ja-JP" sz="2000" u="sng" kern="100" dirty="0" smtClean="0">
                <a:solidFill>
                  <a:srgbClr val="0563C1"/>
                </a:solidFill>
                <a:latin typeface="+mn-ea"/>
                <a:cs typeface="Meiryo UI" panose="020B0604030504040204" pitchFamily="50" charset="-128"/>
                <a:hlinkClick r:id="rId3"/>
              </a:rPr>
              <a:t>https</a:t>
            </a:r>
            <a:r>
              <a:rPr lang="en-US" altLang="ja-JP" sz="2000" u="sng" kern="100" dirty="0">
                <a:solidFill>
                  <a:srgbClr val="0563C1"/>
                </a:solidFill>
                <a:latin typeface="+mn-ea"/>
                <a:cs typeface="Meiryo UI" panose="020B0604030504040204" pitchFamily="50" charset="-128"/>
                <a:hlinkClick r:id="rId3"/>
              </a:rPr>
              <a:t>://www.japia.or.jp/datasheet20200117a</a:t>
            </a:r>
            <a:r>
              <a:rPr lang="en-US" altLang="ja-JP" sz="2000" u="sng" kern="100" dirty="0" smtClean="0">
                <a:solidFill>
                  <a:srgbClr val="0563C1"/>
                </a:solidFill>
                <a:latin typeface="+mn-ea"/>
                <a:cs typeface="Meiryo UI" panose="020B0604030504040204" pitchFamily="50" charset="-128"/>
                <a:hlinkClick r:id="rId3"/>
              </a:rPr>
              <a:t>/</a:t>
            </a:r>
            <a:endParaRPr lang="en-US" altLang="ja-JP" sz="2000" u="sng" kern="100" dirty="0" smtClean="0">
              <a:solidFill>
                <a:srgbClr val="0563C1"/>
              </a:solidFill>
              <a:latin typeface="+mn-ea"/>
              <a:cs typeface="Meiryo UI" panose="020B0604030504040204" pitchFamily="50" charset="-128"/>
            </a:endParaRPr>
          </a:p>
          <a:p>
            <a:pPr lvl="0"/>
            <a:r>
              <a:rPr lang="en-US" altLang="ja-JP" sz="2000" kern="100" dirty="0" smtClean="0">
                <a:solidFill>
                  <a:prstClr val="black"/>
                </a:solidFill>
                <a:latin typeface="+mn-ea"/>
                <a:cs typeface="Meiryo UI" panose="020B0604030504040204" pitchFamily="50" charset="-128"/>
              </a:rPr>
              <a:t> </a:t>
            </a:r>
            <a:endParaRPr lang="ja-JP" altLang="ja-JP" sz="2000" kern="100" dirty="0" smtClean="0">
              <a:solidFill>
                <a:prstClr val="black"/>
              </a:solidFill>
              <a:latin typeface="+mn-ea"/>
              <a:cs typeface="Times New Roman" panose="02020603050405020304" pitchFamily="18" charset="0"/>
            </a:endParaRPr>
          </a:p>
          <a:p>
            <a:pPr lvl="0"/>
            <a:r>
              <a:rPr lang="ja-JP" altLang="en-US" sz="2000" kern="100" dirty="0" smtClean="0">
                <a:solidFill>
                  <a:prstClr val="black"/>
                </a:solidFill>
                <a:latin typeface="+mn-ea"/>
                <a:cs typeface="Meiryo UI" panose="020B0604030504040204" pitchFamily="50" charset="-128"/>
              </a:rPr>
              <a:t>　</a:t>
            </a:r>
            <a:r>
              <a:rPr lang="ja-JP" altLang="ja-JP" sz="2000" kern="100" dirty="0" smtClean="0">
                <a:solidFill>
                  <a:prstClr val="black"/>
                </a:solidFill>
                <a:latin typeface="+mn-ea"/>
                <a:cs typeface="Meiryo UI" panose="020B0604030504040204" pitchFamily="50" charset="-128"/>
              </a:rPr>
              <a:t>２</a:t>
            </a:r>
            <a:r>
              <a:rPr lang="ja-JP" altLang="ja-JP" sz="2000" kern="100" dirty="0">
                <a:solidFill>
                  <a:prstClr val="black"/>
                </a:solidFill>
                <a:latin typeface="+mn-ea"/>
                <a:cs typeface="Meiryo UI" panose="020B0604030504040204" pitchFamily="50" charset="-128"/>
              </a:rPr>
              <a:t>　</a:t>
            </a:r>
            <a:r>
              <a:rPr lang="en-US" altLang="ja-JP" sz="2000" kern="100" dirty="0">
                <a:solidFill>
                  <a:prstClr val="black"/>
                </a:solidFill>
                <a:latin typeface="+mn-ea"/>
                <a:cs typeface="Meiryo UI" panose="020B0604030504040204" pitchFamily="50" charset="-128"/>
              </a:rPr>
              <a:t>JAPIA</a:t>
            </a:r>
            <a:r>
              <a:rPr lang="ja-JP" altLang="ja-JP" sz="2000" kern="100" dirty="0">
                <a:solidFill>
                  <a:prstClr val="black"/>
                </a:solidFill>
                <a:latin typeface="+mn-ea"/>
                <a:cs typeface="Meiryo UI" panose="020B0604030504040204" pitchFamily="50" charset="-128"/>
              </a:rPr>
              <a:t>シートの機能に関する</a:t>
            </a:r>
            <a:r>
              <a:rPr lang="ja-JP" altLang="ja-JP" sz="2000" kern="100" dirty="0" smtClean="0">
                <a:solidFill>
                  <a:prstClr val="black"/>
                </a:solidFill>
                <a:latin typeface="+mn-ea"/>
                <a:cs typeface="Meiryo UI" panose="020B0604030504040204" pitchFamily="50" charset="-128"/>
              </a:rPr>
              <a:t>こと</a:t>
            </a:r>
            <a:endParaRPr lang="en-US" altLang="ja-JP" sz="2000" kern="100" dirty="0" smtClean="0">
              <a:solidFill>
                <a:prstClr val="black"/>
              </a:solidFill>
              <a:latin typeface="+mn-ea"/>
              <a:cs typeface="Meiryo UI" panose="020B0604030504040204" pitchFamily="50" charset="-128"/>
            </a:endParaRPr>
          </a:p>
          <a:p>
            <a:pPr lvl="0"/>
            <a:r>
              <a:rPr lang="ja-JP" altLang="en-US" sz="2000" kern="100" dirty="0">
                <a:solidFill>
                  <a:prstClr val="black"/>
                </a:solidFill>
                <a:latin typeface="+mn-ea"/>
                <a:cs typeface="Times New Roman" panose="02020603050405020304" pitchFamily="18" charset="0"/>
              </a:rPr>
              <a:t>　</a:t>
            </a:r>
            <a:r>
              <a:rPr lang="ja-JP" altLang="en-US" sz="2000" kern="100" dirty="0" smtClean="0">
                <a:solidFill>
                  <a:prstClr val="black"/>
                </a:solidFill>
                <a:latin typeface="+mn-ea"/>
                <a:cs typeface="Times New Roman" panose="02020603050405020304" pitchFamily="18" charset="0"/>
              </a:rPr>
              <a:t>　</a:t>
            </a:r>
            <a:r>
              <a:rPr lang="en-US" altLang="ja-JP" sz="2000" u="sng" kern="100" dirty="0" smtClean="0">
                <a:solidFill>
                  <a:srgbClr val="0563C1"/>
                </a:solidFill>
                <a:latin typeface="+mn-ea"/>
                <a:cs typeface="Meiryo UI" panose="020B0604030504040204" pitchFamily="50" charset="-128"/>
                <a:hlinkClick r:id="rId4"/>
              </a:rPr>
              <a:t>https</a:t>
            </a:r>
            <a:r>
              <a:rPr lang="en-US" altLang="ja-JP" sz="2000" u="sng" kern="100" dirty="0">
                <a:solidFill>
                  <a:srgbClr val="0563C1"/>
                </a:solidFill>
                <a:latin typeface="+mn-ea"/>
                <a:cs typeface="Meiryo UI" panose="020B0604030504040204" pitchFamily="50" charset="-128"/>
                <a:hlinkClick r:id="rId4"/>
              </a:rPr>
              <a:t>://www.japia.or.jp/datasheet20200117b/</a:t>
            </a:r>
            <a:endParaRPr lang="ja-JP" altLang="ja-JP" sz="2000" kern="100" dirty="0">
              <a:solidFill>
                <a:prstClr val="black"/>
              </a:solidFill>
              <a:latin typeface="+mn-ea"/>
              <a:cs typeface="Times New Roman" panose="02020603050405020304" pitchFamily="18" charset="0"/>
            </a:endParaRPr>
          </a:p>
          <a:p>
            <a:pPr lvl="0"/>
            <a:r>
              <a:rPr lang="en-US" altLang="ja-JP" sz="2000" kern="100" dirty="0">
                <a:solidFill>
                  <a:prstClr val="black"/>
                </a:solidFill>
                <a:latin typeface="+mn-ea"/>
                <a:cs typeface="Meiryo UI" panose="020B0604030504040204" pitchFamily="50" charset="-128"/>
              </a:rPr>
              <a:t> </a:t>
            </a:r>
            <a:endParaRPr lang="ja-JP" altLang="ja-JP" sz="2000" kern="100" dirty="0">
              <a:solidFill>
                <a:prstClr val="black"/>
              </a:solidFill>
              <a:latin typeface="+mn-ea"/>
              <a:cs typeface="Times New Roman" panose="02020603050405020304" pitchFamily="18" charset="0"/>
            </a:endParaRPr>
          </a:p>
          <a:p>
            <a:pPr lvl="0"/>
            <a:r>
              <a:rPr lang="ja-JP" altLang="en-US" sz="2000" kern="100" dirty="0" smtClean="0">
                <a:solidFill>
                  <a:prstClr val="black"/>
                </a:solidFill>
                <a:latin typeface="+mn-ea"/>
                <a:cs typeface="Meiryo UI" panose="020B0604030504040204" pitchFamily="50" charset="-128"/>
              </a:rPr>
              <a:t>　</a:t>
            </a:r>
            <a:r>
              <a:rPr lang="ja-JP" altLang="ja-JP" sz="2000" kern="100" dirty="0" smtClean="0">
                <a:solidFill>
                  <a:prstClr val="black"/>
                </a:solidFill>
                <a:latin typeface="+mn-ea"/>
                <a:cs typeface="Meiryo UI" panose="020B0604030504040204" pitchFamily="50" charset="-128"/>
              </a:rPr>
              <a:t>３</a:t>
            </a:r>
            <a:r>
              <a:rPr lang="ja-JP" altLang="ja-JP" sz="2000" kern="100" dirty="0">
                <a:solidFill>
                  <a:prstClr val="black"/>
                </a:solidFill>
                <a:latin typeface="+mn-ea"/>
                <a:cs typeface="Meiryo UI" panose="020B0604030504040204" pitchFamily="50" charset="-128"/>
              </a:rPr>
              <a:t>　</a:t>
            </a:r>
            <a:r>
              <a:rPr lang="en-US" altLang="ja-JP" sz="2000" kern="100" dirty="0">
                <a:solidFill>
                  <a:prstClr val="black"/>
                </a:solidFill>
                <a:latin typeface="+mn-ea"/>
                <a:cs typeface="Meiryo UI" panose="020B0604030504040204" pitchFamily="50" charset="-128"/>
              </a:rPr>
              <a:t>JAPIA</a:t>
            </a:r>
            <a:r>
              <a:rPr lang="ja-JP" altLang="ja-JP" sz="2000" kern="100" dirty="0">
                <a:solidFill>
                  <a:prstClr val="black"/>
                </a:solidFill>
                <a:latin typeface="+mn-ea"/>
                <a:cs typeface="Meiryo UI" panose="020B0604030504040204" pitchFamily="50" charset="-128"/>
              </a:rPr>
              <a:t>シートの資料に関する</a:t>
            </a:r>
            <a:r>
              <a:rPr lang="ja-JP" altLang="ja-JP" sz="2000" kern="100" dirty="0" smtClean="0">
                <a:solidFill>
                  <a:prstClr val="black"/>
                </a:solidFill>
                <a:latin typeface="+mn-ea"/>
                <a:cs typeface="Meiryo UI" panose="020B0604030504040204" pitchFamily="50" charset="-128"/>
              </a:rPr>
              <a:t>こと</a:t>
            </a:r>
            <a:endParaRPr lang="en-US" altLang="ja-JP" sz="2000" kern="100" dirty="0" smtClean="0">
              <a:solidFill>
                <a:prstClr val="black"/>
              </a:solidFill>
              <a:latin typeface="+mn-ea"/>
              <a:cs typeface="Meiryo UI" panose="020B0604030504040204" pitchFamily="50" charset="-128"/>
            </a:endParaRPr>
          </a:p>
          <a:p>
            <a:pPr lvl="0"/>
            <a:r>
              <a:rPr lang="ja-JP" altLang="en-US" sz="2000" kern="100" dirty="0">
                <a:solidFill>
                  <a:prstClr val="black"/>
                </a:solidFill>
                <a:latin typeface="+mn-ea"/>
                <a:cs typeface="Times New Roman" panose="02020603050405020304" pitchFamily="18" charset="0"/>
              </a:rPr>
              <a:t>　</a:t>
            </a:r>
            <a:r>
              <a:rPr lang="ja-JP" altLang="en-US" sz="2000" kern="100" dirty="0" smtClean="0">
                <a:solidFill>
                  <a:prstClr val="black"/>
                </a:solidFill>
                <a:latin typeface="+mn-ea"/>
                <a:cs typeface="Times New Roman" panose="02020603050405020304" pitchFamily="18" charset="0"/>
              </a:rPr>
              <a:t>　</a:t>
            </a:r>
            <a:r>
              <a:rPr lang="en-US" altLang="ja-JP" sz="2000" u="sng" kern="100" dirty="0" smtClean="0">
                <a:solidFill>
                  <a:srgbClr val="0563C1"/>
                </a:solidFill>
                <a:latin typeface="+mn-ea"/>
                <a:cs typeface="Meiryo UI" panose="020B0604030504040204" pitchFamily="50" charset="-128"/>
                <a:hlinkClick r:id="rId5"/>
              </a:rPr>
              <a:t>https</a:t>
            </a:r>
            <a:r>
              <a:rPr lang="en-US" altLang="ja-JP" sz="2000" u="sng" kern="100" dirty="0">
                <a:solidFill>
                  <a:srgbClr val="0563C1"/>
                </a:solidFill>
                <a:latin typeface="+mn-ea"/>
                <a:cs typeface="Meiryo UI" panose="020B0604030504040204" pitchFamily="50" charset="-128"/>
                <a:hlinkClick r:id="rId5"/>
              </a:rPr>
              <a:t>://www.japia.or.jp/datasheet20200117c/</a:t>
            </a:r>
            <a:endParaRPr lang="ja-JP" altLang="ja-JP" sz="2000" kern="100" dirty="0">
              <a:solidFill>
                <a:prstClr val="black"/>
              </a:solidFill>
              <a:latin typeface="+mn-ea"/>
              <a:cs typeface="Times New Roman" panose="02020603050405020304" pitchFamily="18" charset="0"/>
            </a:endParaRPr>
          </a:p>
          <a:p>
            <a:pPr lvl="0"/>
            <a:r>
              <a:rPr lang="en-US" altLang="ja-JP" sz="2000" kern="100" dirty="0">
                <a:solidFill>
                  <a:prstClr val="black"/>
                </a:solidFill>
                <a:latin typeface="+mn-ea"/>
                <a:cs typeface="Meiryo UI" panose="020B0604030504040204" pitchFamily="50" charset="-128"/>
              </a:rPr>
              <a:t> </a:t>
            </a:r>
            <a:endParaRPr lang="ja-JP" altLang="ja-JP" sz="2000" kern="100" dirty="0">
              <a:solidFill>
                <a:prstClr val="black"/>
              </a:solidFill>
              <a:latin typeface="+mn-ea"/>
              <a:cs typeface="Times New Roman" panose="02020603050405020304" pitchFamily="18" charset="0"/>
            </a:endParaRPr>
          </a:p>
          <a:p>
            <a:pPr lvl="0"/>
            <a:r>
              <a:rPr lang="ja-JP" altLang="en-US" sz="2000" kern="100" dirty="0" smtClean="0">
                <a:solidFill>
                  <a:prstClr val="black"/>
                </a:solidFill>
                <a:latin typeface="+mn-ea"/>
                <a:cs typeface="Meiryo UI" panose="020B0604030504040204" pitchFamily="50" charset="-128"/>
              </a:rPr>
              <a:t>　</a:t>
            </a:r>
            <a:r>
              <a:rPr lang="ja-JP" altLang="ja-JP" sz="2000" kern="100" dirty="0" smtClean="0">
                <a:solidFill>
                  <a:prstClr val="black"/>
                </a:solidFill>
                <a:latin typeface="+mn-ea"/>
                <a:cs typeface="Meiryo UI" panose="020B0604030504040204" pitchFamily="50" charset="-128"/>
              </a:rPr>
              <a:t>４</a:t>
            </a:r>
            <a:r>
              <a:rPr lang="ja-JP" altLang="ja-JP" sz="2000" kern="100" dirty="0">
                <a:solidFill>
                  <a:prstClr val="black"/>
                </a:solidFill>
                <a:latin typeface="+mn-ea"/>
                <a:cs typeface="Meiryo UI" panose="020B0604030504040204" pitchFamily="50" charset="-128"/>
              </a:rPr>
              <a:t>　</a:t>
            </a:r>
            <a:r>
              <a:rPr lang="ja-JP" altLang="ja-JP" sz="2000" kern="100" dirty="0" smtClean="0">
                <a:solidFill>
                  <a:prstClr val="black"/>
                </a:solidFill>
                <a:latin typeface="+mn-ea"/>
                <a:cs typeface="Meiryo UI" panose="020B0604030504040204" pitchFamily="50" charset="-128"/>
              </a:rPr>
              <a:t>その他</a:t>
            </a:r>
            <a:endParaRPr lang="en-US" altLang="ja-JP" sz="2000" kern="100" dirty="0" smtClean="0">
              <a:solidFill>
                <a:prstClr val="black"/>
              </a:solidFill>
              <a:latin typeface="+mn-ea"/>
              <a:cs typeface="Meiryo UI" panose="020B0604030504040204" pitchFamily="50" charset="-128"/>
            </a:endParaRPr>
          </a:p>
          <a:p>
            <a:pPr lvl="0"/>
            <a:r>
              <a:rPr lang="ja-JP" altLang="en-US" sz="2000" kern="100" dirty="0">
                <a:solidFill>
                  <a:prstClr val="black"/>
                </a:solidFill>
                <a:latin typeface="+mn-ea"/>
                <a:cs typeface="Times New Roman" panose="02020603050405020304" pitchFamily="18" charset="0"/>
              </a:rPr>
              <a:t>　</a:t>
            </a:r>
            <a:r>
              <a:rPr lang="ja-JP" altLang="en-US" sz="2000" kern="100" dirty="0" smtClean="0">
                <a:solidFill>
                  <a:prstClr val="black"/>
                </a:solidFill>
                <a:latin typeface="+mn-ea"/>
                <a:cs typeface="Times New Roman" panose="02020603050405020304" pitchFamily="18" charset="0"/>
              </a:rPr>
              <a:t>　</a:t>
            </a:r>
            <a:r>
              <a:rPr lang="en-US" altLang="ja-JP" sz="2000" u="sng" kern="100" dirty="0" smtClean="0">
                <a:solidFill>
                  <a:srgbClr val="0563C1"/>
                </a:solidFill>
                <a:latin typeface="+mn-ea"/>
                <a:cs typeface="Meiryo UI" panose="020B0604030504040204" pitchFamily="50" charset="-128"/>
                <a:hlinkClick r:id="rId6"/>
              </a:rPr>
              <a:t>https</a:t>
            </a:r>
            <a:r>
              <a:rPr lang="en-US" altLang="ja-JP" sz="2000" u="sng" kern="100" dirty="0">
                <a:solidFill>
                  <a:srgbClr val="0563C1"/>
                </a:solidFill>
                <a:latin typeface="+mn-ea"/>
                <a:cs typeface="Meiryo UI" panose="020B0604030504040204" pitchFamily="50" charset="-128"/>
                <a:hlinkClick r:id="rId6"/>
              </a:rPr>
              <a:t>://www.japia.or.jp/datasheet20200117d</a:t>
            </a:r>
            <a:r>
              <a:rPr lang="en-US" altLang="ja-JP" sz="2000" u="sng" kern="100" dirty="0" smtClean="0">
                <a:solidFill>
                  <a:srgbClr val="0563C1"/>
                </a:solidFill>
                <a:latin typeface="+mn-ea"/>
                <a:cs typeface="Meiryo UI" panose="020B0604030504040204" pitchFamily="50" charset="-128"/>
                <a:hlinkClick r:id="rId6"/>
              </a:rPr>
              <a:t>/</a:t>
            </a:r>
            <a:endParaRPr lang="en-US" altLang="ja-JP" sz="2000" u="sng" kern="100" dirty="0" smtClean="0">
              <a:solidFill>
                <a:srgbClr val="0563C1"/>
              </a:solidFill>
              <a:latin typeface="+mn-ea"/>
              <a:cs typeface="Meiryo UI" panose="020B0604030504040204" pitchFamily="50" charset="-128"/>
            </a:endParaRPr>
          </a:p>
          <a:p>
            <a:pPr lvl="0"/>
            <a:endParaRPr lang="ja-JP" altLang="ja-JP" sz="2000" kern="100" dirty="0">
              <a:solidFill>
                <a:prstClr val="black"/>
              </a:solidFill>
              <a:latin typeface="+mn-ea"/>
              <a:cs typeface="Times New Roman" panose="02020603050405020304" pitchFamily="18" charset="0"/>
            </a:endParaRPr>
          </a:p>
        </p:txBody>
      </p:sp>
      <p:sp>
        <p:nvSpPr>
          <p:cNvPr id="2" name="正方形/長方形 1"/>
          <p:cNvSpPr/>
          <p:nvPr/>
        </p:nvSpPr>
        <p:spPr>
          <a:xfrm>
            <a:off x="1043608" y="1556792"/>
            <a:ext cx="3259226" cy="400110"/>
          </a:xfrm>
          <a:prstGeom prst="rect">
            <a:avLst/>
          </a:prstGeom>
        </p:spPr>
        <p:txBody>
          <a:bodyPr wrap="none">
            <a:spAutoFit/>
          </a:bodyPr>
          <a:lstStyle/>
          <a:p>
            <a:r>
              <a:rPr lang="ja-JP" altLang="en-US" sz="2000" dirty="0">
                <a:latin typeface="+mn-ea"/>
              </a:rPr>
              <a:t>以下窓口を</a:t>
            </a:r>
            <a:r>
              <a:rPr lang="ja-JP" altLang="en-US" sz="2000" dirty="0" smtClean="0">
                <a:latin typeface="+mn-ea"/>
              </a:rPr>
              <a:t>用意しています。</a:t>
            </a:r>
            <a:endParaRPr lang="en-US" altLang="ja-JP" sz="2000" dirty="0">
              <a:latin typeface="+mn-ea"/>
            </a:endParaRPr>
          </a:p>
        </p:txBody>
      </p:sp>
    </p:spTree>
    <p:extLst>
      <p:ext uri="{BB962C8B-B14F-4D97-AF65-F5344CB8AC3E}">
        <p14:creationId xmlns:p14="http://schemas.microsoft.com/office/powerpoint/2010/main" val="16324426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6"/>
          <p:cNvSpPr txBox="1">
            <a:spLocks noChangeArrowheads="1"/>
          </p:cNvSpPr>
          <p:nvPr/>
        </p:nvSpPr>
        <p:spPr bwMode="auto">
          <a:xfrm>
            <a:off x="395288" y="447055"/>
            <a:ext cx="777711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en-US" altLang="ja-JP" sz="2400" b="1" dirty="0">
                <a:latin typeface="+mn-ea"/>
                <a:ea typeface="+mn-ea"/>
              </a:rPr>
              <a:t>1</a:t>
            </a:r>
            <a:r>
              <a:rPr lang="ja-JP" altLang="en-US" sz="2400" b="1" dirty="0">
                <a:latin typeface="+mn-ea"/>
                <a:ea typeface="+mn-ea"/>
              </a:rPr>
              <a:t>）試行実施、正式移行のお願い</a:t>
            </a:r>
            <a:endParaRPr lang="en-US" altLang="ja-JP" sz="2400" b="1" dirty="0">
              <a:latin typeface="+mn-ea"/>
              <a:ea typeface="+mn-ea"/>
            </a:endParaRPr>
          </a:p>
        </p:txBody>
      </p:sp>
      <p:sp>
        <p:nvSpPr>
          <p:cNvPr id="5" name="Text Box 5"/>
          <p:cNvSpPr txBox="1">
            <a:spLocks noChangeArrowheads="1"/>
          </p:cNvSpPr>
          <p:nvPr/>
        </p:nvSpPr>
        <p:spPr bwMode="auto">
          <a:xfrm>
            <a:off x="36513" y="44450"/>
            <a:ext cx="5183559" cy="28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lnSpc>
                <a:spcPct val="150000"/>
              </a:lnSpc>
            </a:pPr>
            <a:r>
              <a:rPr lang="ja-JP" altLang="en-US" sz="1000" dirty="0">
                <a:latin typeface="ＭＳ Ｐゴシック" pitchFamily="50" charset="-128"/>
              </a:rPr>
              <a:t>３</a:t>
            </a:r>
            <a:r>
              <a:rPr lang="en-US" altLang="ja-JP" sz="1000" dirty="0">
                <a:latin typeface="ＭＳ Ｐゴシック" pitchFamily="50" charset="-128"/>
              </a:rPr>
              <a:t>.</a:t>
            </a:r>
            <a:r>
              <a:rPr lang="ja-JP" altLang="en-US" sz="1000" dirty="0">
                <a:latin typeface="ＭＳ Ｐゴシック" pitchFamily="50" charset="-128"/>
              </a:rPr>
              <a:t>お願い事項</a:t>
            </a:r>
            <a:endParaRPr lang="en-US" altLang="ja-JP" sz="1000" dirty="0">
              <a:latin typeface="ＭＳ Ｐゴシック" pitchFamily="50" charset="-128"/>
            </a:endParaRPr>
          </a:p>
        </p:txBody>
      </p:sp>
      <p:sp>
        <p:nvSpPr>
          <p:cNvPr id="8" name="正方形/長方形 7"/>
          <p:cNvSpPr/>
          <p:nvPr/>
        </p:nvSpPr>
        <p:spPr>
          <a:xfrm>
            <a:off x="539552" y="980728"/>
            <a:ext cx="7200800"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2000" b="1" dirty="0">
                <a:solidFill>
                  <a:schemeClr val="tx1"/>
                </a:solidFill>
                <a:latin typeface="+mn-ea"/>
              </a:rPr>
              <a:t>（</a:t>
            </a:r>
            <a:r>
              <a:rPr lang="en-US" altLang="ja-JP" sz="2000" b="1" dirty="0">
                <a:solidFill>
                  <a:schemeClr val="tx1"/>
                </a:solidFill>
                <a:latin typeface="+mn-ea"/>
              </a:rPr>
              <a:t>4</a:t>
            </a:r>
            <a:r>
              <a:rPr lang="ja-JP" altLang="en-US" sz="2000" b="1" dirty="0" smtClean="0">
                <a:solidFill>
                  <a:schemeClr val="tx1"/>
                </a:solidFill>
                <a:latin typeface="+mn-ea"/>
              </a:rPr>
              <a:t>）</a:t>
            </a:r>
            <a:r>
              <a:rPr lang="ja-JP" altLang="en-US" sz="2000" b="1" dirty="0" smtClean="0">
                <a:solidFill>
                  <a:srgbClr val="0000FF"/>
                </a:solidFill>
                <a:latin typeface="+mn-ea"/>
              </a:rPr>
              <a:t>問い合わせ先（</a:t>
            </a:r>
            <a:r>
              <a:rPr lang="en-US" altLang="ja-JP" sz="2000" b="1" dirty="0" smtClean="0">
                <a:solidFill>
                  <a:srgbClr val="0000FF"/>
                </a:solidFill>
                <a:latin typeface="+mn-ea"/>
              </a:rPr>
              <a:t>JAPIA</a:t>
            </a:r>
            <a:r>
              <a:rPr lang="ja-JP" altLang="en-US" sz="2000" b="1" dirty="0" smtClean="0">
                <a:solidFill>
                  <a:srgbClr val="0000FF"/>
                </a:solidFill>
                <a:latin typeface="+mn-ea"/>
              </a:rPr>
              <a:t> </a:t>
            </a:r>
            <a:r>
              <a:rPr lang="en-US" altLang="ja-JP" sz="2000" b="1" dirty="0" smtClean="0">
                <a:solidFill>
                  <a:srgbClr val="0000FF"/>
                </a:solidFill>
                <a:latin typeface="+mn-ea"/>
              </a:rPr>
              <a:t>HP</a:t>
            </a:r>
            <a:r>
              <a:rPr lang="ja-JP" altLang="en-US" sz="2000" b="1" dirty="0" smtClean="0">
                <a:solidFill>
                  <a:srgbClr val="0000FF"/>
                </a:solidFill>
                <a:latin typeface="+mn-ea"/>
              </a:rPr>
              <a:t>掲載）</a:t>
            </a:r>
            <a:endParaRPr lang="en-US" altLang="zh-CN" sz="2000" b="1" dirty="0">
              <a:solidFill>
                <a:srgbClr val="0000FF"/>
              </a:solidFill>
              <a:latin typeface="ＭＳ Ｐゴシック" panose="020B0600070205080204" pitchFamily="50" charset="-128"/>
              <a:ea typeface="ＭＳ Ｐゴシック" panose="020B0600070205080204" pitchFamily="50" charset="-128"/>
            </a:endParaRPr>
          </a:p>
        </p:txBody>
      </p:sp>
      <p:pic>
        <p:nvPicPr>
          <p:cNvPr id="3" name="図 2"/>
          <p:cNvPicPr>
            <a:picLocks noChangeAspect="1"/>
          </p:cNvPicPr>
          <p:nvPr/>
        </p:nvPicPr>
        <p:blipFill rotWithShape="1">
          <a:blip r:embed="rId3"/>
          <a:srcRect b="26379"/>
          <a:stretch/>
        </p:blipFill>
        <p:spPr>
          <a:xfrm>
            <a:off x="395288" y="1772816"/>
            <a:ext cx="8547725" cy="3312368"/>
          </a:xfrm>
          <a:prstGeom prst="rect">
            <a:avLst/>
          </a:prstGeom>
        </p:spPr>
      </p:pic>
    </p:spTree>
    <p:extLst>
      <p:ext uri="{BB962C8B-B14F-4D97-AF65-F5344CB8AC3E}">
        <p14:creationId xmlns:p14="http://schemas.microsoft.com/office/powerpoint/2010/main" val="22312391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3477983" y="3009356"/>
            <a:ext cx="1885453" cy="854080"/>
          </a:xfrm>
          <a:prstGeom prst="rect">
            <a:avLst/>
          </a:prstGeom>
          <a:noFill/>
        </p:spPr>
        <p:txBody>
          <a:bodyPr wrap="none" rtlCol="0">
            <a:spAutoFit/>
          </a:bodyPr>
          <a:lstStyle/>
          <a:p>
            <a:r>
              <a:rPr lang="ja-JP" altLang="en-US" sz="4950" b="1" dirty="0">
                <a:latin typeface="ＭＳ Ｐゴシック" panose="020B0600070205080204" pitchFamily="50" charset="-128"/>
                <a:ea typeface="ＭＳ Ｐゴシック" panose="020B0600070205080204" pitchFamily="50" charset="-128"/>
              </a:rPr>
              <a:t>以　上</a:t>
            </a:r>
          </a:p>
        </p:txBody>
      </p:sp>
      <p:sp>
        <p:nvSpPr>
          <p:cNvPr id="4" name="正方形/長方形 3"/>
          <p:cNvSpPr/>
          <p:nvPr/>
        </p:nvSpPr>
        <p:spPr>
          <a:xfrm>
            <a:off x="8356962" y="1023802"/>
            <a:ext cx="617220" cy="3526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Tree>
    <p:extLst>
      <p:ext uri="{BB962C8B-B14F-4D97-AF65-F5344CB8AC3E}">
        <p14:creationId xmlns:p14="http://schemas.microsoft.com/office/powerpoint/2010/main" val="41084793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1115616" y="2394754"/>
            <a:ext cx="6912768" cy="1624484"/>
          </a:xfrm>
          <a:prstGeom prst="rect">
            <a:avLst/>
          </a:prstGeom>
          <a:noFill/>
          <a:ln w="19050">
            <a:no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a:lnSpc>
                <a:spcPct val="150000"/>
              </a:lnSpc>
            </a:pPr>
            <a:r>
              <a:rPr lang="ja-JP" altLang="en-US" sz="3600" b="1" dirty="0">
                <a:latin typeface="+mn-ea"/>
              </a:rPr>
              <a:t>まず</a:t>
            </a:r>
            <a:r>
              <a:rPr lang="ja-JP" altLang="en-US" sz="3600" b="1" dirty="0" smtClean="0">
                <a:latin typeface="+mn-ea"/>
              </a:rPr>
              <a:t>、</a:t>
            </a:r>
            <a:r>
              <a:rPr lang="en-US" altLang="ja-JP" sz="3600" b="1" dirty="0">
                <a:latin typeface="+mn-ea"/>
              </a:rPr>
              <a:t>JAPIA</a:t>
            </a:r>
            <a:r>
              <a:rPr lang="ja-JP" altLang="en-US" sz="3600" b="1" dirty="0">
                <a:latin typeface="+mn-ea"/>
              </a:rPr>
              <a:t>シート発行に伴う</a:t>
            </a:r>
            <a:r>
              <a:rPr lang="ja-JP" altLang="en-US" sz="3600" b="1" dirty="0" smtClean="0">
                <a:latin typeface="+mn-ea"/>
              </a:rPr>
              <a:t>概要</a:t>
            </a:r>
            <a:r>
              <a:rPr lang="ja-JP" altLang="en-US" sz="3600" b="1" dirty="0" smtClean="0">
                <a:latin typeface="+mn-ea"/>
                <a:ea typeface="+mn-ea"/>
              </a:rPr>
              <a:t>について説明致します</a:t>
            </a:r>
            <a:endParaRPr lang="en-US" altLang="ja-JP" sz="3600" b="1" dirty="0">
              <a:latin typeface="+mn-ea"/>
              <a:ea typeface="+mn-ea"/>
            </a:endParaRPr>
          </a:p>
        </p:txBody>
      </p:sp>
    </p:spTree>
    <p:extLst>
      <p:ext uri="{BB962C8B-B14F-4D97-AF65-F5344CB8AC3E}">
        <p14:creationId xmlns:p14="http://schemas.microsoft.com/office/powerpoint/2010/main" val="415425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6"/>
          <p:cNvSpPr txBox="1">
            <a:spLocks noChangeArrowheads="1"/>
          </p:cNvSpPr>
          <p:nvPr/>
        </p:nvSpPr>
        <p:spPr bwMode="auto">
          <a:xfrm>
            <a:off x="395288" y="447055"/>
            <a:ext cx="777711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ja-JP" altLang="en-US" sz="2400" b="1" dirty="0" smtClean="0">
                <a:latin typeface="+mn-ea"/>
                <a:ea typeface="+mn-ea"/>
              </a:rPr>
              <a:t>１</a:t>
            </a:r>
            <a:r>
              <a:rPr lang="ja-JP" altLang="en-US" sz="2400" b="1" dirty="0">
                <a:latin typeface="+mn-ea"/>
                <a:ea typeface="+mn-ea"/>
              </a:rPr>
              <a:t>）背景・</a:t>
            </a:r>
            <a:r>
              <a:rPr lang="ja-JP" altLang="en-US" sz="2400" b="1" dirty="0" smtClean="0">
                <a:latin typeface="+mn-ea"/>
                <a:ea typeface="+mn-ea"/>
              </a:rPr>
              <a:t>目的・名称　　</a:t>
            </a:r>
            <a:r>
              <a:rPr lang="ja-JP" altLang="en-US" sz="2400" b="1" u="sng" dirty="0" smtClean="0">
                <a:solidFill>
                  <a:srgbClr val="0000FF"/>
                </a:solidFill>
                <a:latin typeface="+mn-ea"/>
                <a:ea typeface="+mn-ea"/>
                <a:hlinkClick r:id="rId3" action="ppaction://hlinkfile"/>
              </a:rPr>
              <a:t>資料</a:t>
            </a:r>
            <a:endParaRPr lang="ja-JP" altLang="en-US" b="1" u="sng" dirty="0" smtClean="0">
              <a:solidFill>
                <a:srgbClr val="0000FF"/>
              </a:solidFill>
              <a:latin typeface="+mn-ea"/>
              <a:ea typeface="+mn-ea"/>
            </a:endParaRPr>
          </a:p>
        </p:txBody>
      </p:sp>
      <p:sp>
        <p:nvSpPr>
          <p:cNvPr id="4" name="正方形/長方形 3"/>
          <p:cNvSpPr/>
          <p:nvPr/>
        </p:nvSpPr>
        <p:spPr>
          <a:xfrm>
            <a:off x="539552" y="980728"/>
            <a:ext cx="7632848" cy="136815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2000" b="1" dirty="0" smtClean="0">
                <a:solidFill>
                  <a:schemeClr val="tx1"/>
                </a:solidFill>
                <a:latin typeface="+mn-ea"/>
              </a:rPr>
              <a:t>（１） </a:t>
            </a:r>
            <a:r>
              <a:rPr lang="ja-JP" altLang="en-US" sz="2000" b="1" dirty="0" smtClean="0">
                <a:solidFill>
                  <a:srgbClr val="0000FF"/>
                </a:solidFill>
                <a:latin typeface="+mn-ea"/>
              </a:rPr>
              <a:t>日本</a:t>
            </a:r>
            <a:r>
              <a:rPr lang="ja-JP" altLang="en-US" sz="2000" b="1" dirty="0">
                <a:solidFill>
                  <a:srgbClr val="0000FF"/>
                </a:solidFill>
                <a:latin typeface="+mn-ea"/>
              </a:rPr>
              <a:t>の</a:t>
            </a:r>
            <a:r>
              <a:rPr lang="ja-JP" altLang="en-US" sz="2000" b="1" dirty="0" smtClean="0">
                <a:solidFill>
                  <a:srgbClr val="0000FF"/>
                </a:solidFill>
                <a:latin typeface="+mn-ea"/>
              </a:rPr>
              <a:t>自動車</a:t>
            </a:r>
            <a:r>
              <a:rPr lang="en-US" altLang="ja-JP" sz="2000" b="1" dirty="0" smtClean="0">
                <a:solidFill>
                  <a:srgbClr val="0000FF"/>
                </a:solidFill>
                <a:latin typeface="+mn-ea"/>
              </a:rPr>
              <a:t>OEM</a:t>
            </a:r>
            <a:r>
              <a:rPr lang="ja-JP" altLang="en-US" sz="2000" b="1" dirty="0" smtClean="0">
                <a:solidFill>
                  <a:srgbClr val="0000FF"/>
                </a:solidFill>
                <a:latin typeface="+mn-ea"/>
              </a:rPr>
              <a:t>の事情</a:t>
            </a:r>
            <a:endParaRPr lang="en-US" altLang="ja-JP" sz="2000" b="1" dirty="0" smtClean="0">
              <a:solidFill>
                <a:srgbClr val="0000FF"/>
              </a:solidFill>
              <a:latin typeface="+mn-ea"/>
            </a:endParaRPr>
          </a:p>
          <a:p>
            <a:r>
              <a:rPr lang="ja-JP" altLang="en-US" sz="2000" b="1" dirty="0">
                <a:solidFill>
                  <a:schemeClr val="tx1"/>
                </a:solidFill>
                <a:latin typeface="+mn-ea"/>
              </a:rPr>
              <a:t>（２） </a:t>
            </a:r>
            <a:r>
              <a:rPr lang="ja-JP" altLang="en-US" sz="2000" b="1" dirty="0">
                <a:solidFill>
                  <a:srgbClr val="0000FF"/>
                </a:solidFill>
                <a:latin typeface="+mn-ea"/>
              </a:rPr>
              <a:t>日本の自動車サプライチェーンの</a:t>
            </a:r>
            <a:r>
              <a:rPr lang="ja-JP" altLang="en-US" sz="2000" b="1" dirty="0" smtClean="0">
                <a:solidFill>
                  <a:srgbClr val="0000FF"/>
                </a:solidFill>
                <a:latin typeface="+mn-ea"/>
              </a:rPr>
              <a:t>事情</a:t>
            </a:r>
            <a:endParaRPr lang="en-US" altLang="ja-JP" sz="2000" b="1" dirty="0" smtClean="0">
              <a:solidFill>
                <a:srgbClr val="0000FF"/>
              </a:solidFill>
              <a:latin typeface="+mn-ea"/>
            </a:endParaRPr>
          </a:p>
          <a:p>
            <a:r>
              <a:rPr lang="ja-JP" altLang="en-US" sz="2000" b="1" dirty="0">
                <a:solidFill>
                  <a:schemeClr val="tx1"/>
                </a:solidFill>
                <a:latin typeface="+mn-ea"/>
              </a:rPr>
              <a:t>（３） </a:t>
            </a:r>
            <a:r>
              <a:rPr lang="ja-JP" altLang="en-US" sz="2000" b="1" dirty="0">
                <a:solidFill>
                  <a:srgbClr val="0000FF"/>
                </a:solidFill>
                <a:latin typeface="+mn-ea"/>
              </a:rPr>
              <a:t>部工会の対応</a:t>
            </a:r>
            <a:endParaRPr lang="en-US" altLang="ja-JP" sz="2000" dirty="0">
              <a:solidFill>
                <a:schemeClr val="tx1"/>
              </a:solidFill>
              <a:latin typeface="+mn-ea"/>
            </a:endParaRPr>
          </a:p>
          <a:p>
            <a:r>
              <a:rPr lang="ja-JP" altLang="en-US" sz="2000" b="1" dirty="0">
                <a:solidFill>
                  <a:schemeClr val="tx1"/>
                </a:solidFill>
                <a:latin typeface="+mn-ea"/>
              </a:rPr>
              <a:t>（４） </a:t>
            </a:r>
            <a:r>
              <a:rPr lang="ja-JP" altLang="en-US" sz="2000" b="1" dirty="0">
                <a:solidFill>
                  <a:srgbClr val="0000FF"/>
                </a:solidFill>
                <a:latin typeface="+mn-ea"/>
              </a:rPr>
              <a:t>名称について</a:t>
            </a:r>
            <a:endParaRPr lang="en-US" altLang="ja-JP" sz="2000" dirty="0">
              <a:solidFill>
                <a:srgbClr val="0000FF"/>
              </a:solidFill>
              <a:latin typeface="+mn-ea"/>
            </a:endParaRPr>
          </a:p>
          <a:p>
            <a:endParaRPr lang="ja-JP" altLang="en-US" sz="2000" b="1" dirty="0">
              <a:solidFill>
                <a:srgbClr val="0000FF"/>
              </a:solidFill>
              <a:latin typeface="+mn-ea"/>
            </a:endParaRPr>
          </a:p>
          <a:p>
            <a:endParaRPr lang="ja-JP" altLang="en-US" sz="2000" b="1" dirty="0">
              <a:solidFill>
                <a:srgbClr val="0000FF"/>
              </a:solidFill>
              <a:latin typeface="+mn-ea"/>
            </a:endParaRPr>
          </a:p>
          <a:p>
            <a:endParaRPr lang="en-US" altLang="ja-JP" sz="2000" dirty="0" smtClean="0">
              <a:solidFill>
                <a:schemeClr val="tx1"/>
              </a:solidFill>
              <a:latin typeface="+mn-ea"/>
            </a:endParaRPr>
          </a:p>
        </p:txBody>
      </p:sp>
      <p:sp>
        <p:nvSpPr>
          <p:cNvPr id="9" name="Text Box 5"/>
          <p:cNvSpPr txBox="1">
            <a:spLocks noChangeArrowheads="1"/>
          </p:cNvSpPr>
          <p:nvPr/>
        </p:nvSpPr>
        <p:spPr bwMode="auto">
          <a:xfrm>
            <a:off x="36513" y="44450"/>
            <a:ext cx="518355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lnSpc>
                <a:spcPct val="150000"/>
              </a:lnSpc>
            </a:pPr>
            <a:r>
              <a:rPr lang="ja-JP" altLang="en-US" sz="1000" dirty="0">
                <a:latin typeface="ＭＳ Ｐゴシック" pitchFamily="50" charset="-128"/>
              </a:rPr>
              <a:t>　１</a:t>
            </a:r>
            <a:r>
              <a:rPr lang="en-US" altLang="ja-JP" sz="1000" dirty="0" smtClean="0">
                <a:latin typeface="ＭＳ Ｐゴシック" pitchFamily="50" charset="-128"/>
              </a:rPr>
              <a:t>.</a:t>
            </a:r>
            <a:r>
              <a:rPr lang="ja-JP" altLang="en-US" sz="1000" dirty="0" smtClean="0">
                <a:latin typeface="ＭＳ Ｐゴシック" pitchFamily="50" charset="-128"/>
              </a:rPr>
              <a:t>　</a:t>
            </a:r>
            <a:r>
              <a:rPr lang="en-US" altLang="ja-JP" sz="1000" dirty="0">
                <a:latin typeface="ＭＳ Ｐゴシック" pitchFamily="50" charset="-128"/>
              </a:rPr>
              <a:t> JAPIA</a:t>
            </a:r>
            <a:r>
              <a:rPr lang="ja-JP" altLang="en-US" sz="1000" dirty="0">
                <a:latin typeface="ＭＳ Ｐゴシック" pitchFamily="50" charset="-128"/>
              </a:rPr>
              <a:t>シート発行に伴う</a:t>
            </a:r>
            <a:r>
              <a:rPr lang="ja-JP" altLang="en-US" sz="1000" dirty="0" smtClean="0">
                <a:latin typeface="ＭＳ Ｐゴシック" pitchFamily="50" charset="-128"/>
              </a:rPr>
              <a:t>概要</a:t>
            </a:r>
            <a:endParaRPr lang="en-US" altLang="ja-JP" sz="1000" dirty="0">
              <a:latin typeface="ＭＳ Ｐゴシック" pitchFamily="50" charset="-128"/>
            </a:endParaRPr>
          </a:p>
        </p:txBody>
      </p:sp>
      <p:sp>
        <p:nvSpPr>
          <p:cNvPr id="5" name="Text Box 6"/>
          <p:cNvSpPr txBox="1">
            <a:spLocks noChangeArrowheads="1"/>
          </p:cNvSpPr>
          <p:nvPr/>
        </p:nvSpPr>
        <p:spPr bwMode="auto">
          <a:xfrm>
            <a:off x="395288" y="2420888"/>
            <a:ext cx="777711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ja-JP" altLang="en-US" sz="2400" b="1" dirty="0" smtClean="0">
                <a:latin typeface="+mn-ea"/>
                <a:ea typeface="+mn-ea"/>
              </a:rPr>
              <a:t>２</a:t>
            </a:r>
            <a:r>
              <a:rPr lang="ja-JP" altLang="en-US" sz="2400" b="1" dirty="0">
                <a:latin typeface="+mn-ea"/>
                <a:ea typeface="+mn-ea"/>
              </a:rPr>
              <a:t>）運営体制、</a:t>
            </a:r>
            <a:r>
              <a:rPr lang="ja-JP" altLang="en-US" sz="2400" b="1" dirty="0" smtClean="0">
                <a:latin typeface="+mn-ea"/>
                <a:ea typeface="+mn-ea"/>
              </a:rPr>
              <a:t>スケジュール</a:t>
            </a:r>
            <a:endParaRPr lang="ja-JP" altLang="en-US" b="1" dirty="0" smtClean="0">
              <a:latin typeface="+mn-ea"/>
              <a:ea typeface="+mn-ea"/>
            </a:endParaRPr>
          </a:p>
        </p:txBody>
      </p:sp>
      <p:sp>
        <p:nvSpPr>
          <p:cNvPr id="6" name="正方形/長方形 5"/>
          <p:cNvSpPr/>
          <p:nvPr/>
        </p:nvSpPr>
        <p:spPr>
          <a:xfrm>
            <a:off x="539552" y="2954560"/>
            <a:ext cx="3744292" cy="76247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2000" b="1" dirty="0">
                <a:solidFill>
                  <a:schemeClr val="tx1"/>
                </a:solidFill>
                <a:latin typeface="+mn-ea"/>
              </a:rPr>
              <a:t>（１）</a:t>
            </a:r>
            <a:r>
              <a:rPr lang="ja-JP" altLang="en-US" sz="2000" b="1" dirty="0">
                <a:solidFill>
                  <a:srgbClr val="0000FF"/>
                </a:solidFill>
                <a:latin typeface="+mn-ea"/>
              </a:rPr>
              <a:t>維持運営主体の</a:t>
            </a:r>
            <a:r>
              <a:rPr lang="ja-JP" altLang="en-US" sz="2000" b="1" dirty="0" smtClean="0">
                <a:solidFill>
                  <a:srgbClr val="0000FF"/>
                </a:solidFill>
                <a:latin typeface="+mn-ea"/>
              </a:rPr>
              <a:t>変更</a:t>
            </a:r>
            <a:endParaRPr lang="en-US" altLang="ja-JP" sz="2000" b="1" dirty="0" smtClean="0">
              <a:solidFill>
                <a:srgbClr val="0000FF"/>
              </a:solidFill>
              <a:latin typeface="+mn-ea"/>
            </a:endParaRPr>
          </a:p>
          <a:p>
            <a:r>
              <a:rPr lang="ja-JP" altLang="en-US" sz="2000" b="1" dirty="0">
                <a:solidFill>
                  <a:schemeClr val="tx1"/>
                </a:solidFill>
                <a:latin typeface="+mn-ea"/>
              </a:rPr>
              <a:t>（２）</a:t>
            </a:r>
            <a:r>
              <a:rPr lang="ja-JP" altLang="en-US" sz="2000" b="1" dirty="0" smtClean="0">
                <a:solidFill>
                  <a:srgbClr val="0000FF"/>
                </a:solidFill>
                <a:latin typeface="+mn-ea"/>
              </a:rPr>
              <a:t>スケジュール</a:t>
            </a:r>
            <a:endParaRPr lang="ja-JP" altLang="en-US" sz="2000" b="1" dirty="0">
              <a:solidFill>
                <a:srgbClr val="0000FF"/>
              </a:solidFill>
              <a:latin typeface="+mn-ea"/>
            </a:endParaRPr>
          </a:p>
        </p:txBody>
      </p:sp>
    </p:spTree>
    <p:extLst>
      <p:ext uri="{BB962C8B-B14F-4D97-AF65-F5344CB8AC3E}">
        <p14:creationId xmlns:p14="http://schemas.microsoft.com/office/powerpoint/2010/main" val="35462056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6"/>
          <p:cNvSpPr txBox="1">
            <a:spLocks noChangeArrowheads="1"/>
          </p:cNvSpPr>
          <p:nvPr/>
        </p:nvSpPr>
        <p:spPr bwMode="auto">
          <a:xfrm>
            <a:off x="395288" y="447055"/>
            <a:ext cx="777711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ja-JP" altLang="en-US" sz="2400" b="1" dirty="0" smtClean="0">
                <a:latin typeface="+mn-ea"/>
                <a:ea typeface="+mn-ea"/>
              </a:rPr>
              <a:t>１</a:t>
            </a:r>
            <a:r>
              <a:rPr lang="ja-JP" altLang="en-US" sz="2400" b="1" dirty="0">
                <a:latin typeface="+mn-ea"/>
                <a:ea typeface="+mn-ea"/>
              </a:rPr>
              <a:t>）背景・</a:t>
            </a:r>
            <a:r>
              <a:rPr lang="ja-JP" altLang="en-US" sz="2400" b="1" dirty="0" smtClean="0">
                <a:latin typeface="+mn-ea"/>
                <a:ea typeface="+mn-ea"/>
              </a:rPr>
              <a:t>目的・名称</a:t>
            </a:r>
            <a:endParaRPr lang="ja-JP" altLang="en-US" b="1" u="sng" dirty="0" smtClean="0">
              <a:solidFill>
                <a:srgbClr val="0000FF"/>
              </a:solidFill>
              <a:latin typeface="+mn-ea"/>
              <a:ea typeface="+mn-ea"/>
            </a:endParaRPr>
          </a:p>
        </p:txBody>
      </p:sp>
      <p:sp>
        <p:nvSpPr>
          <p:cNvPr id="4" name="正方形/長方形 3"/>
          <p:cNvSpPr/>
          <p:nvPr/>
        </p:nvSpPr>
        <p:spPr>
          <a:xfrm>
            <a:off x="539552" y="980728"/>
            <a:ext cx="763284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2000" b="1" dirty="0" smtClean="0">
                <a:solidFill>
                  <a:schemeClr val="tx1"/>
                </a:solidFill>
                <a:latin typeface="+mn-ea"/>
              </a:rPr>
              <a:t>（</a:t>
            </a:r>
            <a:r>
              <a:rPr lang="ja-JP" altLang="en-US" sz="2000" b="1" dirty="0">
                <a:solidFill>
                  <a:schemeClr val="tx1"/>
                </a:solidFill>
                <a:latin typeface="+mn-ea"/>
              </a:rPr>
              <a:t>４） </a:t>
            </a:r>
            <a:r>
              <a:rPr lang="ja-JP" altLang="en-US" sz="2000" b="1" dirty="0">
                <a:solidFill>
                  <a:srgbClr val="0000FF"/>
                </a:solidFill>
                <a:latin typeface="+mn-ea"/>
              </a:rPr>
              <a:t>名称について</a:t>
            </a:r>
            <a:endParaRPr lang="en-US" altLang="ja-JP" sz="2000" dirty="0">
              <a:solidFill>
                <a:srgbClr val="0000FF"/>
              </a:solidFill>
              <a:latin typeface="+mn-ea"/>
            </a:endParaRPr>
          </a:p>
          <a:p>
            <a:endParaRPr lang="ja-JP" altLang="en-US" sz="2000" b="1" dirty="0">
              <a:solidFill>
                <a:srgbClr val="0000FF"/>
              </a:solidFill>
              <a:latin typeface="+mn-ea"/>
            </a:endParaRPr>
          </a:p>
          <a:p>
            <a:endParaRPr lang="ja-JP" altLang="en-US" sz="2000" b="1" dirty="0">
              <a:solidFill>
                <a:srgbClr val="0000FF"/>
              </a:solidFill>
              <a:latin typeface="+mn-ea"/>
            </a:endParaRPr>
          </a:p>
          <a:p>
            <a:endParaRPr lang="en-US" altLang="ja-JP" sz="2000" dirty="0" smtClean="0">
              <a:solidFill>
                <a:schemeClr val="tx1"/>
              </a:solidFill>
              <a:latin typeface="+mn-ea"/>
            </a:endParaRPr>
          </a:p>
        </p:txBody>
      </p:sp>
      <p:sp>
        <p:nvSpPr>
          <p:cNvPr id="9" name="Text Box 5"/>
          <p:cNvSpPr txBox="1">
            <a:spLocks noChangeArrowheads="1"/>
          </p:cNvSpPr>
          <p:nvPr/>
        </p:nvSpPr>
        <p:spPr bwMode="auto">
          <a:xfrm>
            <a:off x="36513" y="44450"/>
            <a:ext cx="518355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lnSpc>
                <a:spcPct val="150000"/>
              </a:lnSpc>
            </a:pPr>
            <a:r>
              <a:rPr lang="ja-JP" altLang="en-US" sz="1000" dirty="0">
                <a:latin typeface="ＭＳ Ｐゴシック" pitchFamily="50" charset="-128"/>
              </a:rPr>
              <a:t>　１</a:t>
            </a:r>
            <a:r>
              <a:rPr lang="en-US" altLang="ja-JP" sz="1000" dirty="0" smtClean="0">
                <a:latin typeface="ＭＳ Ｐゴシック" pitchFamily="50" charset="-128"/>
              </a:rPr>
              <a:t>.</a:t>
            </a:r>
            <a:r>
              <a:rPr lang="ja-JP" altLang="en-US" sz="1000" dirty="0" smtClean="0">
                <a:latin typeface="ＭＳ Ｐゴシック" pitchFamily="50" charset="-128"/>
              </a:rPr>
              <a:t>　</a:t>
            </a:r>
            <a:r>
              <a:rPr lang="en-US" altLang="ja-JP" sz="1000" dirty="0">
                <a:latin typeface="ＭＳ Ｐゴシック" pitchFamily="50" charset="-128"/>
              </a:rPr>
              <a:t> JAPIA</a:t>
            </a:r>
            <a:r>
              <a:rPr lang="ja-JP" altLang="en-US" sz="1000" dirty="0">
                <a:latin typeface="ＭＳ Ｐゴシック" pitchFamily="50" charset="-128"/>
              </a:rPr>
              <a:t>シート発行に伴う</a:t>
            </a:r>
            <a:r>
              <a:rPr lang="ja-JP" altLang="en-US" sz="1000" dirty="0" smtClean="0">
                <a:latin typeface="ＭＳ Ｐゴシック" pitchFamily="50" charset="-128"/>
              </a:rPr>
              <a:t>概要</a:t>
            </a:r>
            <a:endParaRPr lang="en-US" altLang="ja-JP" sz="1000" dirty="0">
              <a:latin typeface="ＭＳ Ｐゴシック" pitchFamily="50" charset="-128"/>
            </a:endParaRPr>
          </a:p>
        </p:txBody>
      </p:sp>
      <p:sp>
        <p:nvSpPr>
          <p:cNvPr id="10" name="テキスト ボックス 9"/>
          <p:cNvSpPr txBox="1"/>
          <p:nvPr/>
        </p:nvSpPr>
        <p:spPr>
          <a:xfrm>
            <a:off x="811237" y="4221088"/>
            <a:ext cx="4017125" cy="461665"/>
          </a:xfrm>
          <a:prstGeom prst="rect">
            <a:avLst/>
          </a:prstGeom>
          <a:noFill/>
        </p:spPr>
        <p:txBody>
          <a:bodyPr wrap="none" rtlCol="0">
            <a:spAutoFit/>
          </a:bodyPr>
          <a:lstStyle/>
          <a:p>
            <a:r>
              <a:rPr kumimoji="1" lang="en-US" altLang="ja-JP" sz="2400" b="1" u="sng" dirty="0" smtClean="0"/>
              <a:t>JAMA</a:t>
            </a:r>
            <a:r>
              <a:rPr kumimoji="1" lang="ja-JP" altLang="en-US" sz="2400" b="1" u="sng" dirty="0" smtClean="0"/>
              <a:t>シート後継シートの名称</a:t>
            </a:r>
            <a:endParaRPr kumimoji="1" lang="ja-JP" altLang="en-US" sz="2400" b="1" u="sng" dirty="0"/>
          </a:p>
        </p:txBody>
      </p:sp>
      <p:sp>
        <p:nvSpPr>
          <p:cNvPr id="11" name="テキスト ボックス 10"/>
          <p:cNvSpPr txBox="1"/>
          <p:nvPr/>
        </p:nvSpPr>
        <p:spPr>
          <a:xfrm>
            <a:off x="1960428" y="4653136"/>
            <a:ext cx="5449953" cy="830997"/>
          </a:xfrm>
          <a:prstGeom prst="rect">
            <a:avLst/>
          </a:prstGeom>
          <a:noFill/>
        </p:spPr>
        <p:txBody>
          <a:bodyPr wrap="none" rtlCol="0">
            <a:spAutoFit/>
          </a:bodyPr>
          <a:lstStyle/>
          <a:p>
            <a:r>
              <a:rPr kumimoji="1" lang="ja-JP" altLang="en-US" sz="2400" dirty="0" smtClean="0"/>
              <a:t>（和名）</a:t>
            </a:r>
            <a:r>
              <a:rPr kumimoji="1" lang="en-US" altLang="ja-JP" sz="2400" dirty="0" smtClean="0"/>
              <a:t>JAPIA</a:t>
            </a:r>
            <a:r>
              <a:rPr kumimoji="1" lang="ja-JP" altLang="en-US" sz="2400" dirty="0" smtClean="0"/>
              <a:t>統一データシート</a:t>
            </a:r>
            <a:endParaRPr kumimoji="1" lang="en-US" altLang="ja-JP" sz="2400" dirty="0" smtClean="0"/>
          </a:p>
          <a:p>
            <a:r>
              <a:rPr kumimoji="1" lang="ja-JP" altLang="en-US" sz="2400" dirty="0" smtClean="0"/>
              <a:t>（英名）</a:t>
            </a:r>
            <a:r>
              <a:rPr lang="en-US" altLang="ja-JP" sz="2400" dirty="0"/>
              <a:t>JAPIA Standard Material Datasheet</a:t>
            </a:r>
            <a:endParaRPr kumimoji="1" lang="ja-JP" altLang="en-US" sz="2400" dirty="0"/>
          </a:p>
        </p:txBody>
      </p:sp>
      <p:sp>
        <p:nvSpPr>
          <p:cNvPr id="13" name="テキスト ボックス 12"/>
          <p:cNvSpPr txBox="1"/>
          <p:nvPr/>
        </p:nvSpPr>
        <p:spPr>
          <a:xfrm>
            <a:off x="755576" y="2060848"/>
            <a:ext cx="2624116" cy="461665"/>
          </a:xfrm>
          <a:prstGeom prst="rect">
            <a:avLst/>
          </a:prstGeom>
          <a:noFill/>
        </p:spPr>
        <p:txBody>
          <a:bodyPr wrap="none" rtlCol="0">
            <a:spAutoFit/>
          </a:bodyPr>
          <a:lstStyle/>
          <a:p>
            <a:r>
              <a:rPr kumimoji="1" lang="en-US" altLang="ja-JP" sz="2400" b="1" u="sng" dirty="0" smtClean="0"/>
              <a:t>JAMA</a:t>
            </a:r>
            <a:r>
              <a:rPr kumimoji="1" lang="ja-JP" altLang="en-US" sz="2400" b="1" u="sng" dirty="0" smtClean="0"/>
              <a:t>シートの名称</a:t>
            </a:r>
            <a:endParaRPr kumimoji="1" lang="ja-JP" altLang="en-US" sz="2400" b="1" u="sng" dirty="0"/>
          </a:p>
        </p:txBody>
      </p:sp>
      <p:sp>
        <p:nvSpPr>
          <p:cNvPr id="14" name="テキスト ボックス 13"/>
          <p:cNvSpPr txBox="1"/>
          <p:nvPr/>
        </p:nvSpPr>
        <p:spPr>
          <a:xfrm>
            <a:off x="1960428" y="2492896"/>
            <a:ext cx="6274282" cy="830997"/>
          </a:xfrm>
          <a:prstGeom prst="rect">
            <a:avLst/>
          </a:prstGeom>
          <a:noFill/>
        </p:spPr>
        <p:txBody>
          <a:bodyPr wrap="none" rtlCol="0">
            <a:spAutoFit/>
          </a:bodyPr>
          <a:lstStyle/>
          <a:p>
            <a:r>
              <a:rPr kumimoji="1" lang="ja-JP" altLang="en-US" sz="2400" dirty="0" smtClean="0"/>
              <a:t>（和名）</a:t>
            </a:r>
            <a:r>
              <a:rPr kumimoji="1" lang="en-US" altLang="ja-JP" sz="2400" dirty="0" smtClean="0"/>
              <a:t>JAMA/JAPIA</a:t>
            </a:r>
            <a:r>
              <a:rPr kumimoji="1" lang="ja-JP" altLang="en-US" sz="2400" dirty="0" smtClean="0"/>
              <a:t>統一データシート</a:t>
            </a:r>
            <a:endParaRPr kumimoji="1" lang="en-US" altLang="ja-JP" sz="2400" dirty="0" smtClean="0"/>
          </a:p>
          <a:p>
            <a:r>
              <a:rPr kumimoji="1" lang="ja-JP" altLang="en-US" sz="2400" dirty="0" smtClean="0"/>
              <a:t>（英名）</a:t>
            </a:r>
            <a:r>
              <a:rPr kumimoji="1" lang="en-US" altLang="ja-JP" sz="2400" dirty="0" smtClean="0"/>
              <a:t>JAMA/</a:t>
            </a:r>
            <a:r>
              <a:rPr lang="en-US" altLang="ja-JP" sz="2400" dirty="0" smtClean="0"/>
              <a:t>JAPIA </a:t>
            </a:r>
            <a:r>
              <a:rPr lang="en-US" altLang="ja-JP" sz="2400" dirty="0"/>
              <a:t>Standard Material Datasheet</a:t>
            </a:r>
            <a:endParaRPr kumimoji="1" lang="ja-JP" altLang="en-US" sz="2400" dirty="0"/>
          </a:p>
        </p:txBody>
      </p:sp>
      <p:sp>
        <p:nvSpPr>
          <p:cNvPr id="15" name="下矢印 14"/>
          <p:cNvSpPr/>
          <p:nvPr/>
        </p:nvSpPr>
        <p:spPr>
          <a:xfrm>
            <a:off x="3054243" y="3484458"/>
            <a:ext cx="2381853"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コネクタ 16"/>
          <p:cNvCxnSpPr/>
          <p:nvPr/>
        </p:nvCxnSpPr>
        <p:spPr>
          <a:xfrm>
            <a:off x="2883653" y="2852936"/>
            <a:ext cx="824251"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2899734" y="3212976"/>
            <a:ext cx="79208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68162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5"/>
          <p:cNvSpPr txBox="1">
            <a:spLocks noChangeArrowheads="1"/>
          </p:cNvSpPr>
          <p:nvPr/>
        </p:nvSpPr>
        <p:spPr bwMode="auto">
          <a:xfrm>
            <a:off x="36513" y="44450"/>
            <a:ext cx="518355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lnSpc>
                <a:spcPct val="150000"/>
              </a:lnSpc>
            </a:pPr>
            <a:r>
              <a:rPr lang="ja-JP" altLang="en-US" sz="1000" dirty="0">
                <a:latin typeface="ＭＳ Ｐゴシック" pitchFamily="50" charset="-128"/>
              </a:rPr>
              <a:t>　１</a:t>
            </a:r>
            <a:r>
              <a:rPr lang="en-US" altLang="ja-JP" sz="1000" dirty="0" smtClean="0">
                <a:latin typeface="ＭＳ Ｐゴシック" pitchFamily="50" charset="-128"/>
              </a:rPr>
              <a:t>.</a:t>
            </a:r>
            <a:r>
              <a:rPr lang="ja-JP" altLang="en-US" sz="1000" dirty="0" smtClean="0">
                <a:latin typeface="ＭＳ Ｐゴシック" pitchFamily="50" charset="-128"/>
              </a:rPr>
              <a:t>　</a:t>
            </a:r>
            <a:r>
              <a:rPr lang="en-US" altLang="ja-JP" sz="1000" dirty="0">
                <a:latin typeface="ＭＳ Ｐゴシック" pitchFamily="50" charset="-128"/>
              </a:rPr>
              <a:t> JAPIA</a:t>
            </a:r>
            <a:r>
              <a:rPr lang="ja-JP" altLang="en-US" sz="1000" dirty="0">
                <a:latin typeface="ＭＳ Ｐゴシック" pitchFamily="50" charset="-128"/>
              </a:rPr>
              <a:t>シート発行に伴う</a:t>
            </a:r>
            <a:r>
              <a:rPr lang="ja-JP" altLang="en-US" sz="1000" dirty="0" smtClean="0">
                <a:latin typeface="ＭＳ Ｐゴシック" pitchFamily="50" charset="-128"/>
              </a:rPr>
              <a:t>概要</a:t>
            </a:r>
            <a:endParaRPr lang="en-US" altLang="ja-JP" sz="1000" dirty="0">
              <a:latin typeface="ＭＳ Ｐゴシック" pitchFamily="50" charset="-128"/>
            </a:endParaRPr>
          </a:p>
        </p:txBody>
      </p:sp>
      <p:sp>
        <p:nvSpPr>
          <p:cNvPr id="21" name="Text Box 6"/>
          <p:cNvSpPr txBox="1">
            <a:spLocks noChangeArrowheads="1"/>
          </p:cNvSpPr>
          <p:nvPr/>
        </p:nvSpPr>
        <p:spPr bwMode="auto">
          <a:xfrm>
            <a:off x="395288" y="439623"/>
            <a:ext cx="777711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ja-JP" altLang="en-US" sz="2400" b="1" dirty="0" smtClean="0">
                <a:latin typeface="+mn-ea"/>
                <a:ea typeface="+mn-ea"/>
              </a:rPr>
              <a:t>２</a:t>
            </a:r>
            <a:r>
              <a:rPr lang="ja-JP" altLang="en-US" sz="2400" b="1" dirty="0">
                <a:latin typeface="+mn-ea"/>
                <a:ea typeface="+mn-ea"/>
              </a:rPr>
              <a:t>）運営体制、</a:t>
            </a:r>
            <a:r>
              <a:rPr lang="ja-JP" altLang="en-US" sz="2400" b="1" dirty="0" smtClean="0">
                <a:latin typeface="+mn-ea"/>
                <a:ea typeface="+mn-ea"/>
              </a:rPr>
              <a:t>スケジュール</a:t>
            </a:r>
            <a:endParaRPr lang="ja-JP" altLang="en-US" b="1" dirty="0" smtClean="0">
              <a:latin typeface="+mn-ea"/>
              <a:ea typeface="+mn-ea"/>
            </a:endParaRPr>
          </a:p>
        </p:txBody>
      </p:sp>
      <p:sp>
        <p:nvSpPr>
          <p:cNvPr id="22" name="正方形/長方形 21"/>
          <p:cNvSpPr/>
          <p:nvPr/>
        </p:nvSpPr>
        <p:spPr>
          <a:xfrm>
            <a:off x="539552" y="973295"/>
            <a:ext cx="3744292" cy="76247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2000" b="1" dirty="0">
                <a:solidFill>
                  <a:schemeClr val="tx1"/>
                </a:solidFill>
                <a:latin typeface="+mn-ea"/>
              </a:rPr>
              <a:t>（１）</a:t>
            </a:r>
            <a:r>
              <a:rPr lang="ja-JP" altLang="en-US" sz="2000" b="1" dirty="0">
                <a:solidFill>
                  <a:srgbClr val="0000FF"/>
                </a:solidFill>
                <a:latin typeface="+mn-ea"/>
              </a:rPr>
              <a:t>維持運営主体の</a:t>
            </a:r>
            <a:r>
              <a:rPr lang="ja-JP" altLang="en-US" sz="2000" b="1" dirty="0" smtClean="0">
                <a:solidFill>
                  <a:srgbClr val="0000FF"/>
                </a:solidFill>
                <a:latin typeface="+mn-ea"/>
              </a:rPr>
              <a:t>変更</a:t>
            </a:r>
            <a:endParaRPr lang="en-US" altLang="ja-JP" sz="2000" b="1" dirty="0" smtClean="0">
              <a:solidFill>
                <a:srgbClr val="0000FF"/>
              </a:solidFill>
              <a:latin typeface="+mn-ea"/>
            </a:endParaRPr>
          </a:p>
        </p:txBody>
      </p:sp>
      <p:sp>
        <p:nvSpPr>
          <p:cNvPr id="24" name="角丸四角形 23"/>
          <p:cNvSpPr/>
          <p:nvPr/>
        </p:nvSpPr>
        <p:spPr>
          <a:xfrm>
            <a:off x="2771801" y="2276872"/>
            <a:ext cx="288032" cy="1512168"/>
          </a:xfrm>
          <a:prstGeom prst="roundRect">
            <a:avLst/>
          </a:prstGeom>
          <a:solidFill>
            <a:schemeClr val="tx2">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0" anchor="ctr"/>
          <a:lstStyle/>
          <a:p>
            <a:r>
              <a:rPr lang="ja-JP" altLang="en-US" sz="1000" dirty="0" smtClean="0">
                <a:solidFill>
                  <a:schemeClr val="tx1"/>
                </a:solidFill>
                <a:latin typeface="+mn-ea"/>
              </a:rPr>
              <a:t>加藤製作所</a:t>
            </a:r>
            <a:endParaRPr kumimoji="1" lang="ja-JP" altLang="en-US" sz="1000" dirty="0">
              <a:solidFill>
                <a:schemeClr val="tx1"/>
              </a:solidFill>
              <a:latin typeface="+mn-ea"/>
            </a:endParaRPr>
          </a:p>
        </p:txBody>
      </p:sp>
      <p:sp>
        <p:nvSpPr>
          <p:cNvPr id="25" name="角丸四角形 24"/>
          <p:cNvSpPr/>
          <p:nvPr/>
        </p:nvSpPr>
        <p:spPr>
          <a:xfrm>
            <a:off x="4499993" y="2276872"/>
            <a:ext cx="288032" cy="1512168"/>
          </a:xfrm>
          <a:prstGeom prst="roundRect">
            <a:avLst/>
          </a:prstGeom>
          <a:solidFill>
            <a:schemeClr val="tx2">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0" anchor="ctr"/>
          <a:lstStyle/>
          <a:p>
            <a:r>
              <a:rPr lang="ja-JP" altLang="en-US" sz="1000" dirty="0" smtClean="0">
                <a:solidFill>
                  <a:schemeClr val="tx1"/>
                </a:solidFill>
              </a:rPr>
              <a:t>竹内</a:t>
            </a:r>
            <a:r>
              <a:rPr lang="ja-JP" altLang="en-US" sz="1000" dirty="0">
                <a:solidFill>
                  <a:schemeClr val="tx1"/>
                </a:solidFill>
              </a:rPr>
              <a:t>製作所</a:t>
            </a:r>
            <a:endParaRPr kumimoji="1" lang="ja-JP" altLang="en-US" sz="1000" dirty="0">
              <a:solidFill>
                <a:schemeClr val="tx1"/>
              </a:solidFill>
            </a:endParaRPr>
          </a:p>
        </p:txBody>
      </p:sp>
      <p:sp>
        <p:nvSpPr>
          <p:cNvPr id="26" name="角丸四角形 25"/>
          <p:cNvSpPr/>
          <p:nvPr/>
        </p:nvSpPr>
        <p:spPr>
          <a:xfrm>
            <a:off x="4788025" y="2276872"/>
            <a:ext cx="288032" cy="1512168"/>
          </a:xfrm>
          <a:prstGeom prst="roundRect">
            <a:avLst/>
          </a:prstGeom>
          <a:solidFill>
            <a:schemeClr val="tx2">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0" anchor="ctr"/>
          <a:lstStyle/>
          <a:p>
            <a:r>
              <a:rPr lang="ja-JP" altLang="en-US" sz="1000" dirty="0">
                <a:solidFill>
                  <a:schemeClr val="tx1"/>
                </a:solidFill>
              </a:rPr>
              <a:t>タダノ</a:t>
            </a:r>
            <a:endParaRPr kumimoji="1" lang="ja-JP" altLang="en-US" sz="1000" dirty="0">
              <a:solidFill>
                <a:schemeClr val="tx1"/>
              </a:solidFill>
            </a:endParaRPr>
          </a:p>
        </p:txBody>
      </p:sp>
      <p:sp>
        <p:nvSpPr>
          <p:cNvPr id="27" name="角丸四角形 26"/>
          <p:cNvSpPr/>
          <p:nvPr/>
        </p:nvSpPr>
        <p:spPr>
          <a:xfrm>
            <a:off x="4211961" y="2276872"/>
            <a:ext cx="288032" cy="1512168"/>
          </a:xfrm>
          <a:prstGeom prst="roundRect">
            <a:avLst/>
          </a:prstGeom>
          <a:solidFill>
            <a:schemeClr val="tx2">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0" anchor="ctr"/>
          <a:lstStyle/>
          <a:p>
            <a:r>
              <a:rPr kumimoji="1" lang="ja-JP" altLang="en-US" sz="800" dirty="0" smtClean="0">
                <a:solidFill>
                  <a:schemeClr val="tx1"/>
                </a:solidFill>
              </a:rPr>
              <a:t>住友重機械建機クレーン</a:t>
            </a:r>
            <a:endParaRPr kumimoji="1" lang="ja-JP" altLang="en-US" sz="800" dirty="0">
              <a:solidFill>
                <a:schemeClr val="tx1"/>
              </a:solidFill>
            </a:endParaRPr>
          </a:p>
        </p:txBody>
      </p:sp>
      <p:sp>
        <p:nvSpPr>
          <p:cNvPr id="28" name="角丸四角形 27"/>
          <p:cNvSpPr/>
          <p:nvPr/>
        </p:nvSpPr>
        <p:spPr>
          <a:xfrm>
            <a:off x="5364089" y="2276872"/>
            <a:ext cx="288032" cy="1512168"/>
          </a:xfrm>
          <a:prstGeom prst="roundRect">
            <a:avLst/>
          </a:prstGeom>
          <a:solidFill>
            <a:schemeClr val="tx2">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0" anchor="ctr"/>
          <a:lstStyle/>
          <a:p>
            <a:r>
              <a:rPr kumimoji="1" lang="ja-JP" altLang="en-US" sz="1000" dirty="0" smtClean="0">
                <a:solidFill>
                  <a:schemeClr val="tx1"/>
                </a:solidFill>
              </a:rPr>
              <a:t>北越工業</a:t>
            </a:r>
            <a:endParaRPr kumimoji="1" lang="ja-JP" altLang="en-US" sz="1000" dirty="0">
              <a:solidFill>
                <a:schemeClr val="tx1"/>
              </a:solidFill>
            </a:endParaRPr>
          </a:p>
        </p:txBody>
      </p:sp>
      <p:sp>
        <p:nvSpPr>
          <p:cNvPr id="29" name="テキスト ボックス 28"/>
          <p:cNvSpPr txBox="1"/>
          <p:nvPr/>
        </p:nvSpPr>
        <p:spPr>
          <a:xfrm>
            <a:off x="395536" y="1484784"/>
            <a:ext cx="1900783" cy="584775"/>
          </a:xfrm>
          <a:prstGeom prst="rect">
            <a:avLst/>
          </a:prstGeom>
          <a:solidFill>
            <a:srgbClr val="FFFFCC"/>
          </a:solidFill>
          <a:ln>
            <a:solidFill>
              <a:schemeClr val="tx1"/>
            </a:solidFill>
          </a:ln>
        </p:spPr>
        <p:txBody>
          <a:bodyPr wrap="square" rtlCol="0">
            <a:spAutoFit/>
          </a:bodyPr>
          <a:lstStyle/>
          <a:p>
            <a:pPr algn="ctr"/>
            <a:r>
              <a:rPr kumimoji="1" lang="ja-JP" altLang="en-US" sz="1600" dirty="0" smtClean="0">
                <a:latin typeface="+mn-ea"/>
                <a:ea typeface="+mn-ea"/>
              </a:rPr>
              <a:t>日本自動車部品</a:t>
            </a:r>
            <a:endParaRPr kumimoji="1" lang="en-US" altLang="ja-JP" sz="1600" dirty="0" smtClean="0">
              <a:latin typeface="+mn-ea"/>
              <a:ea typeface="+mn-ea"/>
            </a:endParaRPr>
          </a:p>
          <a:p>
            <a:pPr algn="ctr"/>
            <a:r>
              <a:rPr kumimoji="1" lang="ja-JP" altLang="en-US" sz="1600" dirty="0" smtClean="0">
                <a:latin typeface="+mn-ea"/>
                <a:ea typeface="+mn-ea"/>
              </a:rPr>
              <a:t>工業会</a:t>
            </a:r>
            <a:endParaRPr kumimoji="1" lang="en-US" altLang="ja-JP" sz="1600" dirty="0" smtClean="0">
              <a:latin typeface="+mn-ea"/>
              <a:ea typeface="+mn-ea"/>
            </a:endParaRPr>
          </a:p>
        </p:txBody>
      </p:sp>
      <p:sp>
        <p:nvSpPr>
          <p:cNvPr id="30" name="テキスト ボックス 29"/>
          <p:cNvSpPr txBox="1"/>
          <p:nvPr/>
        </p:nvSpPr>
        <p:spPr>
          <a:xfrm>
            <a:off x="2555776" y="1484784"/>
            <a:ext cx="3609967" cy="584775"/>
          </a:xfrm>
          <a:prstGeom prst="rect">
            <a:avLst/>
          </a:prstGeom>
          <a:solidFill>
            <a:srgbClr val="FFFFCC"/>
          </a:solidFill>
          <a:ln>
            <a:solidFill>
              <a:schemeClr val="tx1"/>
            </a:solidFill>
          </a:ln>
        </p:spPr>
        <p:txBody>
          <a:bodyPr wrap="square" rtlCol="0">
            <a:spAutoFit/>
          </a:bodyPr>
          <a:lstStyle/>
          <a:p>
            <a:pPr algn="ctr"/>
            <a:r>
              <a:rPr lang="ja-JP" altLang="en-US" sz="1600" dirty="0" smtClean="0">
                <a:latin typeface="+mn-ea"/>
                <a:ea typeface="+mn-ea"/>
              </a:rPr>
              <a:t>日本建設機械</a:t>
            </a:r>
            <a:endParaRPr lang="en-US" altLang="ja-JP" sz="1600" dirty="0" smtClean="0">
              <a:latin typeface="+mn-ea"/>
              <a:ea typeface="+mn-ea"/>
            </a:endParaRPr>
          </a:p>
          <a:p>
            <a:pPr algn="ctr"/>
            <a:r>
              <a:rPr lang="ja-JP" altLang="en-US" sz="1600" dirty="0" smtClean="0">
                <a:latin typeface="+mn-ea"/>
                <a:ea typeface="+mn-ea"/>
              </a:rPr>
              <a:t>工業会</a:t>
            </a:r>
            <a:endParaRPr lang="en-US" altLang="ja-JP" sz="1600" dirty="0" smtClean="0">
              <a:latin typeface="+mn-ea"/>
              <a:ea typeface="+mn-ea"/>
            </a:endParaRPr>
          </a:p>
        </p:txBody>
      </p:sp>
      <p:sp>
        <p:nvSpPr>
          <p:cNvPr id="31" name="テキスト ボックス 30"/>
          <p:cNvSpPr txBox="1"/>
          <p:nvPr/>
        </p:nvSpPr>
        <p:spPr>
          <a:xfrm>
            <a:off x="6237752" y="1484784"/>
            <a:ext cx="1286577" cy="584775"/>
          </a:xfrm>
          <a:prstGeom prst="rect">
            <a:avLst/>
          </a:prstGeom>
          <a:solidFill>
            <a:srgbClr val="FFFFCC"/>
          </a:solidFill>
          <a:ln>
            <a:solidFill>
              <a:schemeClr val="tx1"/>
            </a:solidFill>
          </a:ln>
        </p:spPr>
        <p:txBody>
          <a:bodyPr wrap="square" rtlCol="0">
            <a:spAutoFit/>
          </a:bodyPr>
          <a:lstStyle/>
          <a:p>
            <a:pPr algn="ctr"/>
            <a:r>
              <a:rPr lang="ja-JP" altLang="en-US" sz="1600" dirty="0" smtClean="0">
                <a:latin typeface="+mn-ea"/>
                <a:ea typeface="+mn-ea"/>
              </a:rPr>
              <a:t>日本産業</a:t>
            </a:r>
            <a:endParaRPr lang="en-US" altLang="ja-JP" sz="1600" dirty="0" smtClean="0">
              <a:latin typeface="+mn-ea"/>
              <a:ea typeface="+mn-ea"/>
            </a:endParaRPr>
          </a:p>
          <a:p>
            <a:pPr algn="ctr"/>
            <a:r>
              <a:rPr lang="ja-JP" altLang="en-US" sz="1600" dirty="0" smtClean="0">
                <a:latin typeface="+mn-ea"/>
                <a:ea typeface="+mn-ea"/>
              </a:rPr>
              <a:t>車両協会</a:t>
            </a:r>
            <a:endParaRPr lang="en-US" altLang="ja-JP" sz="1600" dirty="0" smtClean="0">
              <a:latin typeface="+mn-ea"/>
              <a:ea typeface="+mn-ea"/>
            </a:endParaRPr>
          </a:p>
        </p:txBody>
      </p:sp>
      <p:sp>
        <p:nvSpPr>
          <p:cNvPr id="32" name="テキスト ボックス 31"/>
          <p:cNvSpPr txBox="1"/>
          <p:nvPr/>
        </p:nvSpPr>
        <p:spPr>
          <a:xfrm>
            <a:off x="7611195" y="1484784"/>
            <a:ext cx="1281286" cy="584775"/>
          </a:xfrm>
          <a:prstGeom prst="rect">
            <a:avLst/>
          </a:prstGeom>
          <a:solidFill>
            <a:srgbClr val="FFFFCC"/>
          </a:solidFill>
          <a:ln>
            <a:solidFill>
              <a:schemeClr val="tx1"/>
            </a:solidFill>
          </a:ln>
        </p:spPr>
        <p:txBody>
          <a:bodyPr wrap="square" rtlCol="0">
            <a:spAutoFit/>
          </a:bodyPr>
          <a:lstStyle/>
          <a:p>
            <a:pPr algn="ctr"/>
            <a:r>
              <a:rPr lang="ja-JP" altLang="en-US" sz="1600" dirty="0" smtClean="0">
                <a:latin typeface="+mn-ea"/>
                <a:ea typeface="+mn-ea"/>
              </a:rPr>
              <a:t>日本農業</a:t>
            </a:r>
            <a:endParaRPr lang="en-US" altLang="ja-JP" sz="1600" dirty="0" smtClean="0">
              <a:latin typeface="+mn-ea"/>
              <a:ea typeface="+mn-ea"/>
            </a:endParaRPr>
          </a:p>
          <a:p>
            <a:pPr algn="ctr"/>
            <a:r>
              <a:rPr lang="ja-JP" altLang="en-US" sz="1600" dirty="0" smtClean="0">
                <a:latin typeface="+mn-ea"/>
                <a:ea typeface="+mn-ea"/>
              </a:rPr>
              <a:t>機械工業会</a:t>
            </a:r>
            <a:endParaRPr lang="en-US" altLang="ja-JP" sz="1600" dirty="0" smtClean="0">
              <a:latin typeface="+mn-ea"/>
              <a:ea typeface="+mn-ea"/>
            </a:endParaRPr>
          </a:p>
        </p:txBody>
      </p:sp>
      <p:sp>
        <p:nvSpPr>
          <p:cNvPr id="33" name="角丸四角形 32"/>
          <p:cNvSpPr/>
          <p:nvPr/>
        </p:nvSpPr>
        <p:spPr>
          <a:xfrm>
            <a:off x="3635897" y="2276872"/>
            <a:ext cx="288032" cy="1512168"/>
          </a:xfrm>
          <a:prstGeom prst="roundRect">
            <a:avLst/>
          </a:prstGeom>
          <a:solidFill>
            <a:schemeClr val="tx2">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0" anchor="ctr"/>
          <a:lstStyle/>
          <a:p>
            <a:r>
              <a:rPr kumimoji="1" lang="ja-JP" altLang="en-US" sz="1000" dirty="0" smtClean="0">
                <a:solidFill>
                  <a:schemeClr val="tx1"/>
                </a:solidFill>
              </a:rPr>
              <a:t>コマツ</a:t>
            </a:r>
            <a:endParaRPr kumimoji="1" lang="ja-JP" altLang="en-US" sz="1000" dirty="0">
              <a:solidFill>
                <a:schemeClr val="tx1"/>
              </a:solidFill>
            </a:endParaRPr>
          </a:p>
        </p:txBody>
      </p:sp>
      <p:sp>
        <p:nvSpPr>
          <p:cNvPr id="34" name="角丸四角形 33"/>
          <p:cNvSpPr/>
          <p:nvPr/>
        </p:nvSpPr>
        <p:spPr>
          <a:xfrm>
            <a:off x="5076057" y="2276872"/>
            <a:ext cx="288032" cy="1512168"/>
          </a:xfrm>
          <a:prstGeom prst="roundRect">
            <a:avLst/>
          </a:prstGeom>
          <a:solidFill>
            <a:schemeClr val="tx2">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0" anchor="ctr"/>
          <a:lstStyle/>
          <a:p>
            <a:r>
              <a:rPr kumimoji="1" lang="ja-JP" altLang="en-US" sz="1000" dirty="0" smtClean="0">
                <a:solidFill>
                  <a:schemeClr val="tx1"/>
                </a:solidFill>
                <a:latin typeface="+mn-ea"/>
              </a:rPr>
              <a:t>日立建機　</a:t>
            </a:r>
            <a:r>
              <a:rPr lang="ja-JP" altLang="en-US" sz="1000" dirty="0">
                <a:solidFill>
                  <a:schemeClr val="tx1"/>
                </a:solidFill>
                <a:latin typeface="+mn-ea"/>
              </a:rPr>
              <a:t>　</a:t>
            </a:r>
            <a:r>
              <a:rPr lang="ja-JP" altLang="en-US" sz="1000" dirty="0" smtClean="0">
                <a:solidFill>
                  <a:schemeClr val="tx1"/>
                </a:solidFill>
                <a:latin typeface="+mn-ea"/>
              </a:rPr>
              <a:t>　</a:t>
            </a:r>
            <a:r>
              <a:rPr lang="en-US" altLang="ja-JP" sz="1000" dirty="0" smtClean="0">
                <a:solidFill>
                  <a:schemeClr val="accent6">
                    <a:lumMod val="50000"/>
                  </a:schemeClr>
                </a:solidFill>
                <a:latin typeface="+mn-ea"/>
              </a:rPr>
              <a:t>※</a:t>
            </a:r>
            <a:r>
              <a:rPr lang="ja-JP" altLang="en-US" sz="1000" dirty="0" smtClean="0">
                <a:solidFill>
                  <a:schemeClr val="accent6">
                    <a:lumMod val="50000"/>
                  </a:schemeClr>
                </a:solidFill>
                <a:latin typeface="+mn-ea"/>
              </a:rPr>
              <a:t>１</a:t>
            </a:r>
            <a:endParaRPr kumimoji="1" lang="ja-JP" altLang="en-US" sz="1000" dirty="0">
              <a:solidFill>
                <a:schemeClr val="accent6">
                  <a:lumMod val="50000"/>
                </a:schemeClr>
              </a:solidFill>
              <a:latin typeface="+mn-ea"/>
            </a:endParaRPr>
          </a:p>
        </p:txBody>
      </p:sp>
      <p:sp>
        <p:nvSpPr>
          <p:cNvPr id="35" name="角丸四角形 34"/>
          <p:cNvSpPr/>
          <p:nvPr/>
        </p:nvSpPr>
        <p:spPr>
          <a:xfrm>
            <a:off x="3059833" y="2276872"/>
            <a:ext cx="288032" cy="1512168"/>
          </a:xfrm>
          <a:prstGeom prst="roundRect">
            <a:avLst/>
          </a:prstGeom>
          <a:solidFill>
            <a:schemeClr val="tx2">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0" anchor="ctr"/>
          <a:lstStyle/>
          <a:p>
            <a:r>
              <a:rPr lang="ja-JP" altLang="en-US" sz="1000" dirty="0" smtClean="0">
                <a:solidFill>
                  <a:schemeClr val="tx1"/>
                </a:solidFill>
              </a:rPr>
              <a:t>キャタピラー</a:t>
            </a:r>
            <a:r>
              <a:rPr lang="en-US" altLang="ja-JP" sz="1000" dirty="0" smtClean="0">
                <a:solidFill>
                  <a:schemeClr val="tx1"/>
                </a:solidFill>
              </a:rPr>
              <a:t>J</a:t>
            </a:r>
            <a:endParaRPr kumimoji="1" lang="ja-JP" altLang="en-US" sz="1000" dirty="0">
              <a:solidFill>
                <a:schemeClr val="tx1"/>
              </a:solidFill>
            </a:endParaRPr>
          </a:p>
        </p:txBody>
      </p:sp>
      <p:sp>
        <p:nvSpPr>
          <p:cNvPr id="36" name="角丸四角形 35"/>
          <p:cNvSpPr/>
          <p:nvPr/>
        </p:nvSpPr>
        <p:spPr>
          <a:xfrm>
            <a:off x="3347865" y="2276872"/>
            <a:ext cx="288032" cy="1512168"/>
          </a:xfrm>
          <a:prstGeom prst="roundRect">
            <a:avLst/>
          </a:prstGeom>
          <a:solidFill>
            <a:schemeClr val="tx2">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0" anchor="ctr"/>
          <a:lstStyle/>
          <a:p>
            <a:r>
              <a:rPr lang="ja-JP" altLang="en-US" sz="1000" dirty="0" smtClean="0">
                <a:solidFill>
                  <a:schemeClr val="tx1"/>
                </a:solidFill>
              </a:rPr>
              <a:t>コベルコ</a:t>
            </a:r>
            <a:r>
              <a:rPr lang="ja-JP" altLang="en-US" sz="1000" dirty="0">
                <a:solidFill>
                  <a:schemeClr val="tx1"/>
                </a:solidFill>
              </a:rPr>
              <a:t>建機</a:t>
            </a:r>
            <a:endParaRPr kumimoji="1" lang="ja-JP" altLang="en-US" sz="1000" dirty="0">
              <a:solidFill>
                <a:schemeClr val="tx1"/>
              </a:solidFill>
            </a:endParaRPr>
          </a:p>
        </p:txBody>
      </p:sp>
      <p:sp>
        <p:nvSpPr>
          <p:cNvPr id="37" name="角丸四角形 36"/>
          <p:cNvSpPr/>
          <p:nvPr/>
        </p:nvSpPr>
        <p:spPr>
          <a:xfrm>
            <a:off x="3923929" y="2276872"/>
            <a:ext cx="288032" cy="1512168"/>
          </a:xfrm>
          <a:prstGeom prst="roundRect">
            <a:avLst/>
          </a:prstGeom>
          <a:solidFill>
            <a:schemeClr val="tx2">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0" anchor="ctr"/>
          <a:lstStyle/>
          <a:p>
            <a:r>
              <a:rPr lang="ja-JP" altLang="en-US" sz="1000" dirty="0" smtClean="0">
                <a:solidFill>
                  <a:schemeClr val="tx1"/>
                </a:solidFill>
              </a:rPr>
              <a:t>住友</a:t>
            </a:r>
            <a:r>
              <a:rPr lang="ja-JP" altLang="en-US" sz="1000" dirty="0">
                <a:solidFill>
                  <a:schemeClr val="tx1"/>
                </a:solidFill>
              </a:rPr>
              <a:t>建機</a:t>
            </a:r>
            <a:endParaRPr kumimoji="1" lang="ja-JP" altLang="en-US" sz="1000" dirty="0">
              <a:solidFill>
                <a:schemeClr val="tx1"/>
              </a:solidFill>
            </a:endParaRPr>
          </a:p>
        </p:txBody>
      </p:sp>
      <p:sp>
        <p:nvSpPr>
          <p:cNvPr id="38" name="角丸四角形 37"/>
          <p:cNvSpPr/>
          <p:nvPr/>
        </p:nvSpPr>
        <p:spPr>
          <a:xfrm>
            <a:off x="5652121" y="2276872"/>
            <a:ext cx="288032" cy="1512168"/>
          </a:xfrm>
          <a:prstGeom prst="roundRect">
            <a:avLst/>
          </a:prstGeom>
          <a:solidFill>
            <a:schemeClr val="accent2">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0" anchor="ctr"/>
          <a:lstStyle/>
          <a:p>
            <a:r>
              <a:rPr lang="ja-JP" altLang="en-US" sz="1000" dirty="0">
                <a:solidFill>
                  <a:schemeClr val="tx1"/>
                </a:solidFill>
              </a:rPr>
              <a:t>事務局</a:t>
            </a:r>
            <a:endParaRPr kumimoji="1" lang="ja-JP" altLang="en-US" sz="1000" dirty="0">
              <a:solidFill>
                <a:schemeClr val="tx1"/>
              </a:solidFill>
            </a:endParaRPr>
          </a:p>
        </p:txBody>
      </p:sp>
      <p:sp>
        <p:nvSpPr>
          <p:cNvPr id="39" name="角丸四角形 38"/>
          <p:cNvSpPr/>
          <p:nvPr/>
        </p:nvSpPr>
        <p:spPr>
          <a:xfrm>
            <a:off x="6444208" y="2276872"/>
            <a:ext cx="288032" cy="1512168"/>
          </a:xfrm>
          <a:prstGeom prst="roundRect">
            <a:avLst/>
          </a:prstGeom>
          <a:solidFill>
            <a:schemeClr val="tx2">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0" anchor="ctr"/>
          <a:lstStyle/>
          <a:p>
            <a:r>
              <a:rPr lang="ja-JP" altLang="en-US" sz="1000" dirty="0" smtClean="0">
                <a:solidFill>
                  <a:schemeClr val="tx1"/>
                </a:solidFill>
                <a:latin typeface="+mn-ea"/>
              </a:rPr>
              <a:t>豊田自動織機　</a:t>
            </a:r>
            <a:r>
              <a:rPr lang="en-US" altLang="ja-JP" sz="1000" dirty="0" smtClean="0">
                <a:solidFill>
                  <a:schemeClr val="accent6">
                    <a:lumMod val="50000"/>
                  </a:schemeClr>
                </a:solidFill>
                <a:latin typeface="+mn-ea"/>
              </a:rPr>
              <a:t>※</a:t>
            </a:r>
            <a:r>
              <a:rPr lang="ja-JP" altLang="en-US" sz="1000" dirty="0" smtClean="0">
                <a:solidFill>
                  <a:schemeClr val="accent6">
                    <a:lumMod val="50000"/>
                  </a:schemeClr>
                </a:solidFill>
                <a:latin typeface="+mn-ea"/>
              </a:rPr>
              <a:t>２</a:t>
            </a:r>
            <a:endParaRPr kumimoji="1" lang="ja-JP" altLang="en-US" sz="1000" dirty="0">
              <a:solidFill>
                <a:schemeClr val="accent6">
                  <a:lumMod val="50000"/>
                </a:schemeClr>
              </a:solidFill>
              <a:latin typeface="+mn-ea"/>
            </a:endParaRPr>
          </a:p>
        </p:txBody>
      </p:sp>
      <p:sp>
        <p:nvSpPr>
          <p:cNvPr id="40" name="角丸四角形 39"/>
          <p:cNvSpPr/>
          <p:nvPr/>
        </p:nvSpPr>
        <p:spPr>
          <a:xfrm>
            <a:off x="6732240" y="2276872"/>
            <a:ext cx="288032" cy="1512168"/>
          </a:xfrm>
          <a:prstGeom prst="roundRect">
            <a:avLst/>
          </a:prstGeom>
          <a:solidFill>
            <a:schemeClr val="tx2">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0" anchor="ctr"/>
          <a:lstStyle/>
          <a:p>
            <a:r>
              <a:rPr lang="ja-JP" altLang="en-US" sz="1000" dirty="0" smtClean="0">
                <a:solidFill>
                  <a:schemeClr val="tx1"/>
                </a:solidFill>
              </a:rPr>
              <a:t>三菱ロジスネクスト</a:t>
            </a:r>
            <a:endParaRPr kumimoji="1" lang="ja-JP" altLang="en-US" sz="1000" dirty="0">
              <a:solidFill>
                <a:schemeClr val="tx1"/>
              </a:solidFill>
            </a:endParaRPr>
          </a:p>
        </p:txBody>
      </p:sp>
      <p:sp>
        <p:nvSpPr>
          <p:cNvPr id="41" name="角丸四角形 40"/>
          <p:cNvSpPr/>
          <p:nvPr/>
        </p:nvSpPr>
        <p:spPr>
          <a:xfrm>
            <a:off x="7020272" y="2276872"/>
            <a:ext cx="288032" cy="1512168"/>
          </a:xfrm>
          <a:prstGeom prst="roundRect">
            <a:avLst/>
          </a:prstGeom>
          <a:solidFill>
            <a:schemeClr val="accent2">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0" anchor="ctr"/>
          <a:lstStyle/>
          <a:p>
            <a:r>
              <a:rPr lang="ja-JP" altLang="en-US" sz="1000" dirty="0">
                <a:solidFill>
                  <a:schemeClr val="tx1"/>
                </a:solidFill>
              </a:rPr>
              <a:t>事務局</a:t>
            </a:r>
            <a:endParaRPr kumimoji="1" lang="ja-JP" altLang="en-US" sz="1000" dirty="0">
              <a:solidFill>
                <a:schemeClr val="tx1"/>
              </a:solidFill>
            </a:endParaRPr>
          </a:p>
        </p:txBody>
      </p:sp>
      <p:sp>
        <p:nvSpPr>
          <p:cNvPr id="42" name="角丸四角形 41"/>
          <p:cNvSpPr/>
          <p:nvPr/>
        </p:nvSpPr>
        <p:spPr>
          <a:xfrm>
            <a:off x="7812360" y="2276872"/>
            <a:ext cx="288032" cy="1512168"/>
          </a:xfrm>
          <a:prstGeom prst="roundRect">
            <a:avLst/>
          </a:prstGeom>
          <a:solidFill>
            <a:schemeClr val="tx2">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0" anchor="ctr"/>
          <a:lstStyle/>
          <a:p>
            <a:r>
              <a:rPr lang="ja-JP" altLang="en-US" sz="1000" dirty="0">
                <a:solidFill>
                  <a:schemeClr val="tx1"/>
                </a:solidFill>
              </a:rPr>
              <a:t>クボタ</a:t>
            </a:r>
            <a:endParaRPr kumimoji="1" lang="ja-JP" altLang="en-US" sz="1000" dirty="0">
              <a:solidFill>
                <a:schemeClr val="tx1"/>
              </a:solidFill>
            </a:endParaRPr>
          </a:p>
        </p:txBody>
      </p:sp>
      <p:sp>
        <p:nvSpPr>
          <p:cNvPr id="43" name="角丸四角形 42"/>
          <p:cNvSpPr/>
          <p:nvPr/>
        </p:nvSpPr>
        <p:spPr>
          <a:xfrm>
            <a:off x="8388424" y="2276872"/>
            <a:ext cx="288032" cy="1512168"/>
          </a:xfrm>
          <a:prstGeom prst="roundRect">
            <a:avLst/>
          </a:prstGeom>
          <a:solidFill>
            <a:schemeClr val="accent2">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0" anchor="ctr"/>
          <a:lstStyle/>
          <a:p>
            <a:r>
              <a:rPr lang="ja-JP" altLang="en-US" sz="1000" dirty="0">
                <a:solidFill>
                  <a:schemeClr val="tx1"/>
                </a:solidFill>
              </a:rPr>
              <a:t>事務局</a:t>
            </a:r>
            <a:endParaRPr kumimoji="1" lang="ja-JP" altLang="en-US" sz="1000" dirty="0">
              <a:solidFill>
                <a:schemeClr val="tx1"/>
              </a:solidFill>
            </a:endParaRPr>
          </a:p>
        </p:txBody>
      </p:sp>
      <p:sp>
        <p:nvSpPr>
          <p:cNvPr id="44" name="角丸四角形 43"/>
          <p:cNvSpPr/>
          <p:nvPr/>
        </p:nvSpPr>
        <p:spPr>
          <a:xfrm>
            <a:off x="2008287" y="2276872"/>
            <a:ext cx="288032" cy="1512168"/>
          </a:xfrm>
          <a:prstGeom prst="roundRect">
            <a:avLst/>
          </a:prstGeom>
          <a:solidFill>
            <a:schemeClr val="accent2">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0" anchor="ctr"/>
          <a:lstStyle/>
          <a:p>
            <a:r>
              <a:rPr lang="ja-JP" altLang="en-US" sz="1000" dirty="0">
                <a:solidFill>
                  <a:schemeClr val="tx1"/>
                </a:solidFill>
              </a:rPr>
              <a:t>事務局</a:t>
            </a:r>
            <a:endParaRPr kumimoji="1" lang="ja-JP" altLang="en-US" sz="1000" dirty="0">
              <a:solidFill>
                <a:schemeClr val="tx1"/>
              </a:solidFill>
            </a:endParaRPr>
          </a:p>
        </p:txBody>
      </p:sp>
      <p:sp>
        <p:nvSpPr>
          <p:cNvPr id="45" name="角丸四角形 44"/>
          <p:cNvSpPr/>
          <p:nvPr/>
        </p:nvSpPr>
        <p:spPr>
          <a:xfrm>
            <a:off x="539552" y="2780928"/>
            <a:ext cx="1296143" cy="432048"/>
          </a:xfrm>
          <a:prstGeom prst="roundRect">
            <a:avLst/>
          </a:prstGeom>
          <a:solidFill>
            <a:schemeClr val="bg1">
              <a:lumMod val="8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dirty="0" smtClean="0">
                <a:solidFill>
                  <a:schemeClr val="tx1"/>
                </a:solidFill>
                <a:latin typeface="+mn-ea"/>
              </a:rPr>
              <a:t>物質調査システム</a:t>
            </a:r>
            <a:endParaRPr kumimoji="1" lang="en-US" altLang="ja-JP" sz="1000" dirty="0" smtClean="0">
              <a:solidFill>
                <a:schemeClr val="tx1"/>
              </a:solidFill>
              <a:latin typeface="+mn-ea"/>
            </a:endParaRPr>
          </a:p>
          <a:p>
            <a:pPr algn="ctr"/>
            <a:r>
              <a:rPr kumimoji="1" lang="ja-JP" altLang="en-US" sz="1000" dirty="0" smtClean="0">
                <a:solidFill>
                  <a:schemeClr val="tx1"/>
                </a:solidFill>
                <a:latin typeface="+mn-ea"/>
              </a:rPr>
              <a:t>分科会　幹事会</a:t>
            </a:r>
            <a:endParaRPr kumimoji="1" lang="ja-JP" altLang="en-US" sz="1000" dirty="0">
              <a:solidFill>
                <a:schemeClr val="tx1"/>
              </a:solidFill>
              <a:latin typeface="+mn-ea"/>
            </a:endParaRPr>
          </a:p>
        </p:txBody>
      </p:sp>
      <p:cxnSp>
        <p:nvCxnSpPr>
          <p:cNvPr id="46" name="直線コネクタ 45"/>
          <p:cNvCxnSpPr/>
          <p:nvPr/>
        </p:nvCxnSpPr>
        <p:spPr>
          <a:xfrm>
            <a:off x="1187623" y="2276872"/>
            <a:ext cx="0" cy="432048"/>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7" name="角丸四角形 46"/>
          <p:cNvSpPr/>
          <p:nvPr/>
        </p:nvSpPr>
        <p:spPr>
          <a:xfrm>
            <a:off x="539552" y="4221088"/>
            <a:ext cx="1296143" cy="431676"/>
          </a:xfrm>
          <a:prstGeom prst="roundRect">
            <a:avLst/>
          </a:prstGeom>
          <a:solidFill>
            <a:srgbClr val="FFFF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altLang="ja-JP" sz="1000" b="1" dirty="0" smtClean="0">
                <a:solidFill>
                  <a:schemeClr val="tx1"/>
                </a:solidFill>
                <a:latin typeface="+mn-ea"/>
              </a:rPr>
              <a:t>JAPIA</a:t>
            </a:r>
            <a:r>
              <a:rPr lang="ja-JP" altLang="en-US" sz="1000" b="1" dirty="0" smtClean="0">
                <a:solidFill>
                  <a:schemeClr val="tx1"/>
                </a:solidFill>
                <a:latin typeface="+mn-ea"/>
              </a:rPr>
              <a:t>シート連絡会</a:t>
            </a:r>
            <a:endParaRPr kumimoji="1" lang="en-US" altLang="ja-JP" sz="1000" b="1" dirty="0" smtClean="0">
              <a:solidFill>
                <a:schemeClr val="tx1"/>
              </a:solidFill>
              <a:latin typeface="+mn-ea"/>
            </a:endParaRPr>
          </a:p>
        </p:txBody>
      </p:sp>
      <p:cxnSp>
        <p:nvCxnSpPr>
          <p:cNvPr id="48" name="直線コネクタ 47"/>
          <p:cNvCxnSpPr>
            <a:endCxn id="47" idx="0"/>
          </p:cNvCxnSpPr>
          <p:nvPr/>
        </p:nvCxnSpPr>
        <p:spPr>
          <a:xfrm>
            <a:off x="1187624" y="3212976"/>
            <a:ext cx="0" cy="1008112"/>
          </a:xfrm>
          <a:prstGeom prst="line">
            <a:avLst/>
          </a:prstGeom>
          <a:ln w="9525">
            <a:solidFill>
              <a:srgbClr val="0000FF"/>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49" name="右大かっこ 48"/>
          <p:cNvSpPr/>
          <p:nvPr/>
        </p:nvSpPr>
        <p:spPr>
          <a:xfrm rot="5400000">
            <a:off x="5616116" y="1016736"/>
            <a:ext cx="216025" cy="6048672"/>
          </a:xfrm>
          <a:prstGeom prst="rightBracket">
            <a:avLst/>
          </a:prstGeom>
          <a:ln>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50" name="直線コネクタ 49"/>
          <p:cNvCxnSpPr>
            <a:stCxn id="47" idx="3"/>
          </p:cNvCxnSpPr>
          <p:nvPr/>
        </p:nvCxnSpPr>
        <p:spPr>
          <a:xfrm>
            <a:off x="1835695" y="4436926"/>
            <a:ext cx="3420382" cy="189"/>
          </a:xfrm>
          <a:prstGeom prst="line">
            <a:avLst/>
          </a:prstGeom>
          <a:ln w="9525">
            <a:solidFill>
              <a:srgbClr val="0000FF"/>
            </a:solidFill>
            <a:headEnd type="triangle"/>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a:endCxn id="49" idx="2"/>
          </p:cNvCxnSpPr>
          <p:nvPr/>
        </p:nvCxnSpPr>
        <p:spPr>
          <a:xfrm flipV="1">
            <a:off x="5256077" y="4149085"/>
            <a:ext cx="468052" cy="288030"/>
          </a:xfrm>
          <a:prstGeom prst="line">
            <a:avLst/>
          </a:prstGeom>
          <a:ln>
            <a:solidFill>
              <a:srgbClr val="0000FF"/>
            </a:solidFill>
            <a:tailEnd type="oval"/>
          </a:ln>
        </p:spPr>
        <p:style>
          <a:lnRef idx="1">
            <a:schemeClr val="accent1"/>
          </a:lnRef>
          <a:fillRef idx="0">
            <a:schemeClr val="accent1"/>
          </a:fillRef>
          <a:effectRef idx="0">
            <a:schemeClr val="accent1"/>
          </a:effectRef>
          <a:fontRef idx="minor">
            <a:schemeClr val="tx1"/>
          </a:fontRef>
        </p:style>
      </p:cxnSp>
      <p:sp>
        <p:nvSpPr>
          <p:cNvPr id="53" name="テキスト ボックス 52"/>
          <p:cNvSpPr txBox="1"/>
          <p:nvPr/>
        </p:nvSpPr>
        <p:spPr>
          <a:xfrm>
            <a:off x="1951137" y="4832578"/>
            <a:ext cx="6869335" cy="1600438"/>
          </a:xfrm>
          <a:prstGeom prst="rect">
            <a:avLst/>
          </a:prstGeom>
          <a:noFill/>
          <a:ln w="12700">
            <a:noFill/>
          </a:ln>
        </p:spPr>
        <p:txBody>
          <a:bodyPr wrap="square" rtlCol="0">
            <a:spAutoFit/>
          </a:bodyPr>
          <a:lstStyle/>
          <a:p>
            <a:r>
              <a:rPr lang="ja-JP" altLang="en-US" sz="1400" dirty="0" smtClean="0">
                <a:latin typeface="+mn-ea"/>
              </a:rPr>
              <a:t>・各企業は、代表的な事業分野（売上高、社会的認知など）の団体を通じて参画する</a:t>
            </a:r>
            <a:endParaRPr lang="en-US" altLang="ja-JP" sz="1400" dirty="0" smtClean="0">
              <a:latin typeface="+mn-ea"/>
            </a:endParaRPr>
          </a:p>
          <a:p>
            <a:r>
              <a:rPr lang="ja-JP" altLang="en-US" sz="1400" dirty="0" smtClean="0">
                <a:latin typeface="+mn-ea"/>
              </a:rPr>
              <a:t>　（持株会社の場合は、代表的な事業分野の傘下</a:t>
            </a:r>
            <a:r>
              <a:rPr lang="ja-JP" altLang="en-US" sz="1400" dirty="0">
                <a:latin typeface="+mn-ea"/>
              </a:rPr>
              <a:t>企業で持株会社全体</a:t>
            </a:r>
            <a:r>
              <a:rPr lang="ja-JP" altLang="en-US" sz="1400" dirty="0" smtClean="0">
                <a:latin typeface="+mn-ea"/>
              </a:rPr>
              <a:t>を代表する）</a:t>
            </a:r>
            <a:endParaRPr lang="en-US" altLang="ja-JP" sz="1400" dirty="0" smtClean="0">
              <a:latin typeface="+mn-ea"/>
            </a:endParaRPr>
          </a:p>
          <a:p>
            <a:endParaRPr lang="en-US" altLang="ja-JP" sz="1400" dirty="0">
              <a:latin typeface="+mn-ea"/>
            </a:endParaRPr>
          </a:p>
          <a:p>
            <a:r>
              <a:rPr lang="en-US" altLang="ja-JP" sz="1400" dirty="0">
                <a:solidFill>
                  <a:schemeClr val="accent6">
                    <a:lumMod val="50000"/>
                  </a:schemeClr>
                </a:solidFill>
                <a:latin typeface="+mn-ea"/>
              </a:rPr>
              <a:t>※</a:t>
            </a:r>
            <a:r>
              <a:rPr lang="ja-JP" altLang="en-US" sz="1400" dirty="0">
                <a:solidFill>
                  <a:schemeClr val="accent6">
                    <a:lumMod val="50000"/>
                  </a:schemeClr>
                </a:solidFill>
                <a:latin typeface="+mn-ea"/>
              </a:rPr>
              <a:t>１</a:t>
            </a:r>
            <a:r>
              <a:rPr lang="ja-JP" altLang="en-US" sz="1400" dirty="0">
                <a:latin typeface="+mn-ea"/>
              </a:rPr>
              <a:t>：　傘下に</a:t>
            </a:r>
            <a:r>
              <a:rPr lang="en-US" altLang="ja-JP" sz="1400" dirty="0">
                <a:latin typeface="+mn-ea"/>
              </a:rPr>
              <a:t>KCM</a:t>
            </a:r>
            <a:r>
              <a:rPr lang="ja-JP" altLang="en-US" sz="1400" dirty="0" err="1">
                <a:latin typeface="+mn-ea"/>
              </a:rPr>
              <a:t>、</a:t>
            </a:r>
            <a:r>
              <a:rPr lang="ja-JP" altLang="en-US" sz="1400" dirty="0">
                <a:latin typeface="+mn-ea"/>
              </a:rPr>
              <a:t>日立建機カミーノ、日立建機ティエラを含む</a:t>
            </a:r>
            <a:endParaRPr lang="en-US" altLang="ja-JP" sz="1400" dirty="0">
              <a:latin typeface="+mn-ea"/>
            </a:endParaRPr>
          </a:p>
          <a:p>
            <a:r>
              <a:rPr lang="en-US" altLang="ja-JP" sz="1400" dirty="0">
                <a:solidFill>
                  <a:schemeClr val="accent6">
                    <a:lumMod val="50000"/>
                  </a:schemeClr>
                </a:solidFill>
                <a:latin typeface="+mn-ea"/>
              </a:rPr>
              <a:t>※</a:t>
            </a:r>
            <a:r>
              <a:rPr lang="ja-JP" altLang="en-US" sz="1400" dirty="0">
                <a:solidFill>
                  <a:schemeClr val="accent6">
                    <a:lumMod val="50000"/>
                  </a:schemeClr>
                </a:solidFill>
                <a:latin typeface="+mn-ea"/>
              </a:rPr>
              <a:t>２</a:t>
            </a:r>
            <a:r>
              <a:rPr lang="ja-JP" altLang="en-US" sz="1400" dirty="0">
                <a:latin typeface="+mn-ea"/>
              </a:rPr>
              <a:t>：　傘下にアイチコーポレーションを含む</a:t>
            </a:r>
            <a:endParaRPr lang="en-US" altLang="ja-JP" sz="1400" dirty="0">
              <a:latin typeface="+mn-ea"/>
            </a:endParaRPr>
          </a:p>
          <a:p>
            <a:r>
              <a:rPr lang="en-US" altLang="ja-JP" sz="1400" dirty="0">
                <a:solidFill>
                  <a:schemeClr val="accent6">
                    <a:lumMod val="50000"/>
                  </a:schemeClr>
                </a:solidFill>
                <a:latin typeface="+mn-ea"/>
              </a:rPr>
              <a:t>※</a:t>
            </a:r>
            <a:r>
              <a:rPr lang="ja-JP" altLang="en-US" sz="1400" dirty="0">
                <a:solidFill>
                  <a:schemeClr val="accent6">
                    <a:lumMod val="50000"/>
                  </a:schemeClr>
                </a:solidFill>
                <a:latin typeface="+mn-ea"/>
              </a:rPr>
              <a:t>３</a:t>
            </a:r>
            <a:r>
              <a:rPr lang="ja-JP" altLang="en-US" sz="1400" dirty="0">
                <a:latin typeface="+mn-ea"/>
              </a:rPr>
              <a:t>：　</a:t>
            </a:r>
            <a:r>
              <a:rPr lang="ja-JP" altLang="ja-JP" sz="1400" dirty="0"/>
              <a:t>ヤンマーホールディングスは、ヤンマーアグリで全体を代表する</a:t>
            </a:r>
            <a:endParaRPr lang="ja-JP" altLang="en-US" sz="1400" dirty="0">
              <a:latin typeface="+mn-ea"/>
            </a:endParaRPr>
          </a:p>
          <a:p>
            <a:endParaRPr lang="ja-JP" altLang="en-US" sz="1400" dirty="0" smtClean="0">
              <a:latin typeface="+mn-ea"/>
            </a:endParaRPr>
          </a:p>
        </p:txBody>
      </p:sp>
      <p:cxnSp>
        <p:nvCxnSpPr>
          <p:cNvPr id="54" name="直線コネクタ 53"/>
          <p:cNvCxnSpPr/>
          <p:nvPr/>
        </p:nvCxnSpPr>
        <p:spPr>
          <a:xfrm flipH="1">
            <a:off x="1741971" y="3789040"/>
            <a:ext cx="266317" cy="432048"/>
          </a:xfrm>
          <a:prstGeom prst="line">
            <a:avLst/>
          </a:prstGeom>
          <a:ln w="9525">
            <a:solidFill>
              <a:srgbClr val="0000FF"/>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55" name="角丸四角形 54"/>
          <p:cNvSpPr/>
          <p:nvPr/>
        </p:nvSpPr>
        <p:spPr>
          <a:xfrm>
            <a:off x="8100392" y="2276872"/>
            <a:ext cx="288032" cy="1512168"/>
          </a:xfrm>
          <a:prstGeom prst="roundRect">
            <a:avLst/>
          </a:prstGeom>
          <a:solidFill>
            <a:schemeClr val="tx2">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0" anchor="ctr"/>
          <a:lstStyle/>
          <a:p>
            <a:r>
              <a:rPr lang="ja-JP" altLang="en-US" sz="900" dirty="0" smtClean="0">
                <a:solidFill>
                  <a:schemeClr val="tx1"/>
                </a:solidFill>
                <a:latin typeface="+mn-ea"/>
              </a:rPr>
              <a:t>ヤンマーアグリ　</a:t>
            </a:r>
            <a:r>
              <a:rPr lang="en-US" altLang="ja-JP" sz="1000" dirty="0" smtClean="0">
                <a:solidFill>
                  <a:schemeClr val="accent6">
                    <a:lumMod val="50000"/>
                  </a:schemeClr>
                </a:solidFill>
                <a:latin typeface="+mn-ea"/>
              </a:rPr>
              <a:t>※</a:t>
            </a:r>
            <a:r>
              <a:rPr lang="ja-JP" altLang="en-US" sz="1000" dirty="0" smtClean="0">
                <a:solidFill>
                  <a:schemeClr val="accent6">
                    <a:lumMod val="50000"/>
                  </a:schemeClr>
                </a:solidFill>
                <a:latin typeface="+mn-ea"/>
              </a:rPr>
              <a:t>３</a:t>
            </a:r>
            <a:endParaRPr kumimoji="1" lang="ja-JP" altLang="en-US" sz="1000" dirty="0">
              <a:solidFill>
                <a:schemeClr val="accent6">
                  <a:lumMod val="50000"/>
                </a:schemeClr>
              </a:solidFill>
              <a:latin typeface="+mn-ea"/>
            </a:endParaRPr>
          </a:p>
        </p:txBody>
      </p:sp>
    </p:spTree>
    <p:extLst>
      <p:ext uri="{BB962C8B-B14F-4D97-AF65-F5344CB8AC3E}">
        <p14:creationId xmlns:p14="http://schemas.microsoft.com/office/powerpoint/2010/main" val="34808102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755576" y="2394754"/>
            <a:ext cx="7776864" cy="1569660"/>
          </a:xfrm>
          <a:prstGeom prst="rect">
            <a:avLst/>
          </a:prstGeom>
          <a:noFill/>
          <a:ln w="19050">
            <a:no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a:lnSpc>
                <a:spcPct val="150000"/>
              </a:lnSpc>
            </a:pPr>
            <a:r>
              <a:rPr lang="ja-JP" altLang="en-US" sz="3200" b="1" dirty="0" smtClean="0">
                <a:latin typeface="+mn-ea"/>
              </a:rPr>
              <a:t>つぎ</a:t>
            </a:r>
            <a:r>
              <a:rPr lang="ja-JP" altLang="en-US" sz="3200" b="1" dirty="0">
                <a:latin typeface="+mn-ea"/>
              </a:rPr>
              <a:t>に</a:t>
            </a:r>
            <a:r>
              <a:rPr lang="ja-JP" altLang="en-US" sz="3200" b="1" dirty="0" smtClean="0">
                <a:latin typeface="+mn-ea"/>
              </a:rPr>
              <a:t>、</a:t>
            </a:r>
            <a:r>
              <a:rPr lang="en-US" altLang="ja-JP" sz="3200" b="1" dirty="0">
                <a:latin typeface="+mn-ea"/>
              </a:rPr>
              <a:t>JAMA</a:t>
            </a:r>
            <a:r>
              <a:rPr lang="ja-JP" altLang="en-US" sz="3200" b="1" dirty="0">
                <a:latin typeface="+mn-ea"/>
              </a:rPr>
              <a:t>シート → </a:t>
            </a:r>
            <a:r>
              <a:rPr lang="en-US" altLang="ja-JP" sz="3200" b="1" dirty="0">
                <a:latin typeface="+mn-ea"/>
              </a:rPr>
              <a:t>JAPIA</a:t>
            </a:r>
            <a:r>
              <a:rPr lang="ja-JP" altLang="en-US" sz="3200" b="1" dirty="0">
                <a:latin typeface="+mn-ea"/>
              </a:rPr>
              <a:t>シート</a:t>
            </a:r>
            <a:r>
              <a:rPr lang="ja-JP" altLang="en-US" sz="3200" b="1" dirty="0" smtClean="0">
                <a:latin typeface="+mn-ea"/>
              </a:rPr>
              <a:t>の</a:t>
            </a:r>
            <a:endParaRPr lang="en-US" altLang="ja-JP" sz="3200" b="1" dirty="0" smtClean="0">
              <a:latin typeface="+mn-ea"/>
            </a:endParaRPr>
          </a:p>
          <a:p>
            <a:pPr algn="ctr">
              <a:lnSpc>
                <a:spcPct val="150000"/>
              </a:lnSpc>
            </a:pPr>
            <a:r>
              <a:rPr lang="ja-JP" altLang="en-US" sz="3200" b="1" dirty="0" smtClean="0">
                <a:latin typeface="+mn-ea"/>
              </a:rPr>
              <a:t>変化点</a:t>
            </a:r>
            <a:r>
              <a:rPr lang="ja-JP" altLang="en-US" sz="3200" b="1" dirty="0">
                <a:latin typeface="+mn-ea"/>
              </a:rPr>
              <a:t>・</a:t>
            </a:r>
            <a:r>
              <a:rPr lang="ja-JP" altLang="en-US" sz="3200" b="1" dirty="0" smtClean="0">
                <a:latin typeface="+mn-ea"/>
              </a:rPr>
              <a:t>機能</a:t>
            </a:r>
            <a:r>
              <a:rPr lang="ja-JP" altLang="en-US" sz="3200" b="1" dirty="0" smtClean="0">
                <a:latin typeface="+mn-ea"/>
                <a:ea typeface="+mn-ea"/>
              </a:rPr>
              <a:t>について説明致します。</a:t>
            </a:r>
            <a:endParaRPr lang="en-US" altLang="ja-JP" sz="3200" b="1" dirty="0">
              <a:latin typeface="+mn-ea"/>
              <a:ea typeface="+mn-ea"/>
            </a:endParaRPr>
          </a:p>
        </p:txBody>
      </p:sp>
    </p:spTree>
    <p:extLst>
      <p:ext uri="{BB962C8B-B14F-4D97-AF65-F5344CB8AC3E}">
        <p14:creationId xmlns:p14="http://schemas.microsoft.com/office/powerpoint/2010/main" val="8885933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6"/>
          <p:cNvSpPr txBox="1">
            <a:spLocks noChangeArrowheads="1"/>
          </p:cNvSpPr>
          <p:nvPr/>
        </p:nvSpPr>
        <p:spPr bwMode="auto">
          <a:xfrm>
            <a:off x="395288" y="447055"/>
            <a:ext cx="777711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ja-JP" altLang="en-US" sz="2400" b="1" dirty="0" smtClean="0">
                <a:latin typeface="+mn-ea"/>
                <a:ea typeface="+mn-ea"/>
              </a:rPr>
              <a:t>１）記入帳票　　</a:t>
            </a:r>
            <a:r>
              <a:rPr lang="ja-JP" altLang="en-US" sz="2400" b="1" u="sng" dirty="0" smtClean="0">
                <a:solidFill>
                  <a:srgbClr val="0000FF"/>
                </a:solidFill>
                <a:latin typeface="+mn-ea"/>
                <a:ea typeface="+mn-ea"/>
                <a:hlinkClick r:id="rId3" action="ppaction://hlinkfile"/>
              </a:rPr>
              <a:t>資料</a:t>
            </a:r>
            <a:endParaRPr lang="ja-JP" altLang="en-US" b="1" u="sng" dirty="0" smtClean="0">
              <a:solidFill>
                <a:srgbClr val="0000FF"/>
              </a:solidFill>
              <a:latin typeface="+mn-ea"/>
              <a:ea typeface="+mn-ea"/>
            </a:endParaRPr>
          </a:p>
        </p:txBody>
      </p:sp>
      <p:sp>
        <p:nvSpPr>
          <p:cNvPr id="6" name="正方形/長方形 5"/>
          <p:cNvSpPr/>
          <p:nvPr/>
        </p:nvSpPr>
        <p:spPr>
          <a:xfrm>
            <a:off x="539552" y="980728"/>
            <a:ext cx="7632848" cy="23751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2000" b="1" dirty="0" smtClean="0">
                <a:solidFill>
                  <a:schemeClr val="tx1"/>
                </a:solidFill>
                <a:latin typeface="+mn-ea"/>
              </a:rPr>
              <a:t>（</a:t>
            </a:r>
            <a:r>
              <a:rPr lang="en-US" altLang="ja-JP" sz="2000" b="1" dirty="0" smtClean="0">
                <a:solidFill>
                  <a:schemeClr val="tx1"/>
                </a:solidFill>
                <a:latin typeface="+mn-ea"/>
              </a:rPr>
              <a:t>1</a:t>
            </a:r>
            <a:r>
              <a:rPr lang="ja-JP" altLang="en-US" sz="2000" b="1" dirty="0" smtClean="0">
                <a:solidFill>
                  <a:schemeClr val="tx1"/>
                </a:solidFill>
                <a:latin typeface="+mn-ea"/>
              </a:rPr>
              <a:t>）</a:t>
            </a:r>
            <a:r>
              <a:rPr lang="en-US" altLang="zh-CN" sz="2000" b="1" dirty="0" smtClean="0">
                <a:solidFill>
                  <a:srgbClr val="0000FF"/>
                </a:solidFill>
                <a:latin typeface="+mn-ea"/>
              </a:rPr>
              <a:t>【</a:t>
            </a:r>
            <a:r>
              <a:rPr lang="ja-JP" altLang="en-US" sz="2000" b="1" dirty="0" smtClean="0">
                <a:solidFill>
                  <a:srgbClr val="0000FF"/>
                </a:solidFill>
                <a:latin typeface="+mn-ea"/>
              </a:rPr>
              <a:t>変更点１</a:t>
            </a:r>
            <a:r>
              <a:rPr lang="en-US" altLang="zh-CN" sz="2000" b="1" dirty="0" smtClean="0">
                <a:solidFill>
                  <a:srgbClr val="0000FF"/>
                </a:solidFill>
                <a:latin typeface="+mn-ea"/>
              </a:rPr>
              <a:t>】 </a:t>
            </a:r>
            <a:r>
              <a:rPr lang="en-US" altLang="ja-JP" sz="2000" b="1" dirty="0" smtClean="0">
                <a:solidFill>
                  <a:srgbClr val="0000FF"/>
                </a:solidFill>
                <a:latin typeface="+mn-ea"/>
              </a:rPr>
              <a:t>BSL</a:t>
            </a:r>
            <a:r>
              <a:rPr lang="ja-JP" altLang="en-US" sz="2000" b="1" dirty="0" smtClean="0">
                <a:solidFill>
                  <a:srgbClr val="0000FF"/>
                </a:solidFill>
                <a:latin typeface="+mn-ea"/>
              </a:rPr>
              <a:t>変更対応</a:t>
            </a:r>
            <a:endParaRPr lang="en-US" altLang="ja-JP" sz="2000" b="1" dirty="0" smtClean="0">
              <a:solidFill>
                <a:srgbClr val="0000FF"/>
              </a:solidFill>
              <a:latin typeface="+mn-ea"/>
            </a:endParaRPr>
          </a:p>
          <a:p>
            <a:r>
              <a:rPr lang="ja-JP" altLang="en-US" sz="2000" b="1" dirty="0" smtClean="0">
                <a:solidFill>
                  <a:schemeClr val="tx1"/>
                </a:solidFill>
                <a:latin typeface="+mn-ea"/>
              </a:rPr>
              <a:t>（</a:t>
            </a:r>
            <a:r>
              <a:rPr lang="en-US" altLang="ja-JP" sz="2000" b="1" dirty="0" smtClean="0">
                <a:solidFill>
                  <a:schemeClr val="tx1"/>
                </a:solidFill>
                <a:latin typeface="+mn-ea"/>
              </a:rPr>
              <a:t>2</a:t>
            </a:r>
            <a:r>
              <a:rPr lang="ja-JP" altLang="en-US" sz="2000" b="1" dirty="0" smtClean="0">
                <a:solidFill>
                  <a:schemeClr val="tx1"/>
                </a:solidFill>
                <a:latin typeface="+mn-ea"/>
              </a:rPr>
              <a:t>）</a:t>
            </a:r>
            <a:r>
              <a:rPr lang="en-US" altLang="zh-CN" sz="2000" b="1" dirty="0" smtClean="0">
                <a:solidFill>
                  <a:srgbClr val="0000FF"/>
                </a:solidFill>
                <a:latin typeface="+mn-ea"/>
              </a:rPr>
              <a:t>【</a:t>
            </a:r>
            <a:r>
              <a:rPr lang="ja-JP" altLang="en-US" sz="2000" b="1" dirty="0" smtClean="0">
                <a:solidFill>
                  <a:srgbClr val="0000FF"/>
                </a:solidFill>
                <a:latin typeface="+mn-ea"/>
              </a:rPr>
              <a:t>変更点２</a:t>
            </a:r>
            <a:r>
              <a:rPr lang="en-US" altLang="zh-CN" sz="2000" b="1" dirty="0" smtClean="0">
                <a:solidFill>
                  <a:srgbClr val="0000FF"/>
                </a:solidFill>
                <a:latin typeface="+mn-ea"/>
              </a:rPr>
              <a:t>】 </a:t>
            </a:r>
            <a:r>
              <a:rPr lang="en-US" altLang="ja-JP" sz="2000" b="1" dirty="0" smtClean="0">
                <a:solidFill>
                  <a:srgbClr val="0000FF"/>
                </a:solidFill>
                <a:latin typeface="+mn-ea"/>
              </a:rPr>
              <a:t>IMDS</a:t>
            </a:r>
            <a:r>
              <a:rPr lang="ja-JP" altLang="en-US" sz="2000" b="1" dirty="0" smtClean="0">
                <a:solidFill>
                  <a:srgbClr val="0000FF"/>
                </a:solidFill>
                <a:latin typeface="+mn-ea"/>
              </a:rPr>
              <a:t>由来物質の</a:t>
            </a:r>
            <a:r>
              <a:rPr lang="en-US" altLang="ja-JP" sz="2000" b="1" dirty="0" smtClean="0">
                <a:solidFill>
                  <a:srgbClr val="0000FF"/>
                </a:solidFill>
                <a:latin typeface="+mn-ea"/>
              </a:rPr>
              <a:t>BSL</a:t>
            </a:r>
            <a:r>
              <a:rPr lang="ja-JP" altLang="en-US" sz="2000" b="1" dirty="0" smtClean="0">
                <a:solidFill>
                  <a:srgbClr val="0000FF"/>
                </a:solidFill>
                <a:latin typeface="+mn-ea"/>
              </a:rPr>
              <a:t>合致チェック除外</a:t>
            </a:r>
            <a:endParaRPr lang="en-US" altLang="ja-JP" sz="2000" b="1" dirty="0" smtClean="0">
              <a:solidFill>
                <a:srgbClr val="0000FF"/>
              </a:solidFill>
              <a:latin typeface="+mn-ea"/>
            </a:endParaRPr>
          </a:p>
          <a:p>
            <a:r>
              <a:rPr lang="ja-JP" altLang="en-US" sz="2000" b="1" dirty="0" smtClean="0">
                <a:solidFill>
                  <a:schemeClr val="tx1"/>
                </a:solidFill>
                <a:latin typeface="+mn-ea"/>
              </a:rPr>
              <a:t>（</a:t>
            </a:r>
            <a:r>
              <a:rPr lang="en-US" altLang="ja-JP" sz="2000" b="1" dirty="0">
                <a:solidFill>
                  <a:schemeClr val="tx1"/>
                </a:solidFill>
                <a:latin typeface="+mn-ea"/>
              </a:rPr>
              <a:t>3</a:t>
            </a:r>
            <a:r>
              <a:rPr lang="ja-JP" altLang="en-US" sz="2000" b="1" dirty="0">
                <a:solidFill>
                  <a:schemeClr val="tx1"/>
                </a:solidFill>
                <a:latin typeface="+mn-ea"/>
              </a:rPr>
              <a:t>）</a:t>
            </a:r>
            <a:r>
              <a:rPr lang="en-US" altLang="zh-CN" sz="2000" b="1" dirty="0">
                <a:solidFill>
                  <a:srgbClr val="0000FF"/>
                </a:solidFill>
                <a:latin typeface="+mn-ea"/>
              </a:rPr>
              <a:t>【</a:t>
            </a:r>
            <a:r>
              <a:rPr lang="ja-JP" altLang="en-US" sz="2000" b="1" dirty="0">
                <a:solidFill>
                  <a:srgbClr val="0000FF"/>
                </a:solidFill>
                <a:latin typeface="+mn-ea"/>
              </a:rPr>
              <a:t>変更点３</a:t>
            </a:r>
            <a:r>
              <a:rPr lang="en-US" altLang="zh-CN" sz="2000" b="1" dirty="0">
                <a:solidFill>
                  <a:srgbClr val="0000FF"/>
                </a:solidFill>
                <a:latin typeface="+mn-ea"/>
              </a:rPr>
              <a:t>】 </a:t>
            </a:r>
            <a:r>
              <a:rPr lang="en-US" altLang="ja-JP" sz="2000" b="1" dirty="0">
                <a:solidFill>
                  <a:srgbClr val="0000FF"/>
                </a:solidFill>
                <a:latin typeface="+mn-ea"/>
              </a:rPr>
              <a:t>XML</a:t>
            </a:r>
            <a:r>
              <a:rPr lang="ja-JP" altLang="en-US" sz="2000" b="1" dirty="0">
                <a:solidFill>
                  <a:srgbClr val="0000FF"/>
                </a:solidFill>
                <a:latin typeface="+mn-ea"/>
              </a:rPr>
              <a:t>出力機能</a:t>
            </a:r>
            <a:r>
              <a:rPr lang="ja-JP" altLang="en-US" sz="2000" b="1" dirty="0" smtClean="0">
                <a:solidFill>
                  <a:srgbClr val="0000FF"/>
                </a:solidFill>
                <a:latin typeface="+mn-ea"/>
              </a:rPr>
              <a:t>廃止</a:t>
            </a:r>
            <a:endParaRPr lang="en-US" altLang="ja-JP" sz="2000" b="1" dirty="0" smtClean="0">
              <a:solidFill>
                <a:srgbClr val="0000FF"/>
              </a:solidFill>
              <a:latin typeface="+mn-ea"/>
            </a:endParaRPr>
          </a:p>
          <a:p>
            <a:r>
              <a:rPr lang="ja-JP" altLang="en-US" sz="2000" b="1" dirty="0">
                <a:solidFill>
                  <a:schemeClr val="tx1"/>
                </a:solidFill>
                <a:latin typeface="+mn-ea"/>
              </a:rPr>
              <a:t>（</a:t>
            </a:r>
            <a:r>
              <a:rPr lang="en-US" altLang="ja-JP" sz="2000" b="1" dirty="0">
                <a:solidFill>
                  <a:schemeClr val="tx1"/>
                </a:solidFill>
                <a:latin typeface="+mn-ea"/>
              </a:rPr>
              <a:t>4</a:t>
            </a:r>
            <a:r>
              <a:rPr lang="ja-JP" altLang="en-US" sz="2000" b="1" dirty="0">
                <a:solidFill>
                  <a:schemeClr val="tx1"/>
                </a:solidFill>
                <a:latin typeface="+mn-ea"/>
              </a:rPr>
              <a:t>）</a:t>
            </a:r>
            <a:r>
              <a:rPr lang="en-US" altLang="zh-CN" sz="2000" b="1" dirty="0">
                <a:solidFill>
                  <a:srgbClr val="0000FF"/>
                </a:solidFill>
                <a:latin typeface="+mn-ea"/>
              </a:rPr>
              <a:t>【</a:t>
            </a:r>
            <a:r>
              <a:rPr lang="ja-JP" altLang="en-US" sz="2000" b="1" dirty="0">
                <a:solidFill>
                  <a:srgbClr val="0000FF"/>
                </a:solidFill>
                <a:latin typeface="+mn-ea"/>
              </a:rPr>
              <a:t>変更点４</a:t>
            </a:r>
            <a:r>
              <a:rPr lang="en-US" altLang="zh-CN" sz="2000" b="1" dirty="0" smtClean="0">
                <a:solidFill>
                  <a:srgbClr val="0000FF"/>
                </a:solidFill>
                <a:latin typeface="+mn-ea"/>
              </a:rPr>
              <a:t>】</a:t>
            </a:r>
            <a:r>
              <a:rPr lang="ja-JP" altLang="en-US" sz="2000" b="1" dirty="0" smtClean="0">
                <a:solidFill>
                  <a:srgbClr val="0000FF"/>
                </a:solidFill>
                <a:latin typeface="+mn-ea"/>
              </a:rPr>
              <a:t> データ</a:t>
            </a:r>
            <a:r>
              <a:rPr lang="ja-JP" altLang="en-US" sz="2000" b="1" dirty="0">
                <a:solidFill>
                  <a:srgbClr val="0000FF"/>
                </a:solidFill>
                <a:latin typeface="+mn-ea"/>
              </a:rPr>
              <a:t>項目名称</a:t>
            </a:r>
            <a:r>
              <a:rPr lang="ja-JP" altLang="en-US" sz="2000" b="1" dirty="0" smtClean="0">
                <a:solidFill>
                  <a:srgbClr val="0000FF"/>
                </a:solidFill>
                <a:latin typeface="+mn-ea"/>
              </a:rPr>
              <a:t>変更</a:t>
            </a:r>
            <a:endParaRPr lang="en-US" altLang="ja-JP" sz="2000" b="1" dirty="0" smtClean="0">
              <a:solidFill>
                <a:srgbClr val="0000FF"/>
              </a:solidFill>
              <a:latin typeface="+mn-ea"/>
            </a:endParaRPr>
          </a:p>
          <a:p>
            <a:r>
              <a:rPr lang="ja-JP" altLang="en-US" sz="2000" b="1" dirty="0">
                <a:solidFill>
                  <a:schemeClr val="tx1"/>
                </a:solidFill>
                <a:latin typeface="+mn-ea"/>
              </a:rPr>
              <a:t>（</a:t>
            </a:r>
            <a:r>
              <a:rPr lang="en-US" altLang="ja-JP" sz="2000" b="1" dirty="0">
                <a:solidFill>
                  <a:schemeClr val="tx1"/>
                </a:solidFill>
                <a:latin typeface="+mn-ea"/>
              </a:rPr>
              <a:t>5</a:t>
            </a:r>
            <a:r>
              <a:rPr lang="ja-JP" altLang="en-US" sz="2000" b="1" dirty="0">
                <a:solidFill>
                  <a:schemeClr val="tx1"/>
                </a:solidFill>
                <a:latin typeface="+mn-ea"/>
              </a:rPr>
              <a:t>）</a:t>
            </a:r>
            <a:r>
              <a:rPr lang="en-US" altLang="zh-CN" sz="2000" b="1" dirty="0">
                <a:solidFill>
                  <a:srgbClr val="0000FF"/>
                </a:solidFill>
                <a:latin typeface="+mn-ea"/>
              </a:rPr>
              <a:t>【</a:t>
            </a:r>
            <a:r>
              <a:rPr lang="ja-JP" altLang="en-US" sz="2000" b="1" dirty="0">
                <a:solidFill>
                  <a:srgbClr val="0000FF"/>
                </a:solidFill>
                <a:latin typeface="+mn-ea"/>
              </a:rPr>
              <a:t>変更点５</a:t>
            </a:r>
            <a:r>
              <a:rPr lang="en-US" altLang="zh-CN" sz="2000" b="1" dirty="0" smtClean="0">
                <a:solidFill>
                  <a:srgbClr val="0000FF"/>
                </a:solidFill>
                <a:latin typeface="+mn-ea"/>
              </a:rPr>
              <a:t>】</a:t>
            </a:r>
            <a:r>
              <a:rPr lang="ja-JP" altLang="en-US" sz="2000" b="1" dirty="0" smtClean="0">
                <a:solidFill>
                  <a:srgbClr val="0000FF"/>
                </a:solidFill>
                <a:latin typeface="+mn-ea"/>
              </a:rPr>
              <a:t> 不使用</a:t>
            </a:r>
            <a:r>
              <a:rPr lang="ja-JP" altLang="en-US" sz="2000" b="1" dirty="0">
                <a:solidFill>
                  <a:srgbClr val="0000FF"/>
                </a:solidFill>
                <a:latin typeface="+mn-ea"/>
              </a:rPr>
              <a:t>機能廃止</a:t>
            </a:r>
          </a:p>
          <a:p>
            <a:endParaRPr lang="en-US" altLang="ja-JP" sz="800" b="1" dirty="0" smtClean="0">
              <a:solidFill>
                <a:srgbClr val="0000FF"/>
              </a:solidFill>
              <a:latin typeface="+mn-ea"/>
            </a:endParaRPr>
          </a:p>
          <a:p>
            <a:r>
              <a:rPr lang="en-US" altLang="ja-JP" b="1" dirty="0">
                <a:solidFill>
                  <a:srgbClr val="0000FF"/>
                </a:solidFill>
                <a:latin typeface="+mn-ea"/>
              </a:rPr>
              <a:t>※ </a:t>
            </a:r>
            <a:r>
              <a:rPr lang="ja-JP" altLang="en-US" b="1" dirty="0">
                <a:solidFill>
                  <a:srgbClr val="0000FF"/>
                </a:solidFill>
                <a:latin typeface="+mn-ea"/>
              </a:rPr>
              <a:t>上記変化点１＆２については、デモがございます</a:t>
            </a:r>
            <a:r>
              <a:rPr lang="ja-JP" altLang="en-US" b="1" dirty="0" smtClean="0">
                <a:solidFill>
                  <a:srgbClr val="0000FF"/>
                </a:solidFill>
                <a:latin typeface="+mn-ea"/>
              </a:rPr>
              <a:t>。</a:t>
            </a:r>
            <a:endParaRPr lang="en-US" altLang="ja-JP" b="1" dirty="0" smtClean="0">
              <a:solidFill>
                <a:srgbClr val="0000FF"/>
              </a:solidFill>
              <a:latin typeface="+mn-ea"/>
            </a:endParaRPr>
          </a:p>
          <a:p>
            <a:endParaRPr lang="en-US" altLang="zh-CN" sz="2000" b="1" dirty="0">
              <a:solidFill>
                <a:srgbClr val="0000FF"/>
              </a:solidFill>
              <a:latin typeface="+mn-ea"/>
            </a:endParaRPr>
          </a:p>
        </p:txBody>
      </p:sp>
      <p:sp>
        <p:nvSpPr>
          <p:cNvPr id="7" name="Text Box 5"/>
          <p:cNvSpPr txBox="1">
            <a:spLocks noChangeArrowheads="1"/>
          </p:cNvSpPr>
          <p:nvPr/>
        </p:nvSpPr>
        <p:spPr bwMode="auto">
          <a:xfrm>
            <a:off x="36513" y="44450"/>
            <a:ext cx="5183559" cy="28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lnSpc>
                <a:spcPct val="150000"/>
              </a:lnSpc>
            </a:pPr>
            <a:r>
              <a:rPr lang="ja-JP" altLang="en-US" sz="1000" dirty="0">
                <a:latin typeface="ＭＳ Ｐゴシック" pitchFamily="50" charset="-128"/>
              </a:rPr>
              <a:t>２</a:t>
            </a:r>
            <a:r>
              <a:rPr lang="en-US" altLang="ja-JP" sz="1000" dirty="0">
                <a:latin typeface="ＭＳ Ｐゴシック" pitchFamily="50" charset="-128"/>
              </a:rPr>
              <a:t>. JAMA</a:t>
            </a:r>
            <a:r>
              <a:rPr lang="ja-JP" altLang="en-US" sz="1000" dirty="0">
                <a:latin typeface="ＭＳ Ｐゴシック" pitchFamily="50" charset="-128"/>
              </a:rPr>
              <a:t>シート → </a:t>
            </a:r>
            <a:r>
              <a:rPr lang="en-US" altLang="ja-JP" sz="1000" dirty="0">
                <a:latin typeface="ＭＳ Ｐゴシック" pitchFamily="50" charset="-128"/>
              </a:rPr>
              <a:t>JAPIA</a:t>
            </a:r>
            <a:r>
              <a:rPr lang="ja-JP" altLang="en-US" sz="1000" dirty="0">
                <a:latin typeface="ＭＳ Ｐゴシック" pitchFamily="50" charset="-128"/>
              </a:rPr>
              <a:t>シートの変化点・機能の解説</a:t>
            </a:r>
            <a:endParaRPr lang="en-US" altLang="ja-JP" sz="1000" dirty="0">
              <a:latin typeface="ＭＳ Ｐゴシック" pitchFamily="50" charset="-128"/>
            </a:endParaRPr>
          </a:p>
        </p:txBody>
      </p:sp>
    </p:spTree>
    <p:extLst>
      <p:ext uri="{BB962C8B-B14F-4D97-AF65-F5344CB8AC3E}">
        <p14:creationId xmlns:p14="http://schemas.microsoft.com/office/powerpoint/2010/main" val="22355394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6"/>
          <p:cNvSpPr txBox="1">
            <a:spLocks noChangeArrowheads="1"/>
          </p:cNvSpPr>
          <p:nvPr/>
        </p:nvSpPr>
        <p:spPr bwMode="auto">
          <a:xfrm>
            <a:off x="395288" y="447055"/>
            <a:ext cx="777711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en-US" altLang="ja-JP" sz="2400" b="1" dirty="0" smtClean="0">
                <a:latin typeface="+mn-ea"/>
                <a:ea typeface="+mn-ea"/>
              </a:rPr>
              <a:t>2</a:t>
            </a:r>
            <a:r>
              <a:rPr lang="ja-JP" altLang="en-US" sz="2400" b="1" dirty="0" smtClean="0">
                <a:latin typeface="+mn-ea"/>
                <a:ea typeface="+mn-ea"/>
              </a:rPr>
              <a:t>）</a:t>
            </a:r>
            <a:r>
              <a:rPr lang="en-US" altLang="ja-JP" sz="2400" b="1" dirty="0" smtClean="0">
                <a:latin typeface="+mn-ea"/>
                <a:ea typeface="+mn-ea"/>
              </a:rPr>
              <a:t>BSL</a:t>
            </a:r>
            <a:endParaRPr lang="en-US" altLang="ja-JP" sz="2400" b="1" dirty="0">
              <a:latin typeface="+mn-ea"/>
              <a:ea typeface="+mn-ea"/>
            </a:endParaRPr>
          </a:p>
        </p:txBody>
      </p:sp>
      <p:sp>
        <p:nvSpPr>
          <p:cNvPr id="6" name="正方形/長方形 5"/>
          <p:cNvSpPr/>
          <p:nvPr/>
        </p:nvSpPr>
        <p:spPr>
          <a:xfrm>
            <a:off x="539552" y="980728"/>
            <a:ext cx="475252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2000" b="1" dirty="0" smtClean="0">
                <a:solidFill>
                  <a:schemeClr val="tx1"/>
                </a:solidFill>
                <a:latin typeface="+mn-ea"/>
              </a:rPr>
              <a:t>（</a:t>
            </a:r>
            <a:r>
              <a:rPr lang="en-US" altLang="ja-JP" sz="2000" b="1" dirty="0">
                <a:solidFill>
                  <a:schemeClr val="tx1"/>
                </a:solidFill>
                <a:latin typeface="+mn-ea"/>
              </a:rPr>
              <a:t>1</a:t>
            </a:r>
            <a:r>
              <a:rPr lang="ja-JP" altLang="en-US" sz="2000" b="1" dirty="0" smtClean="0">
                <a:solidFill>
                  <a:schemeClr val="tx1"/>
                </a:solidFill>
                <a:latin typeface="+mn-ea"/>
              </a:rPr>
              <a:t>）</a:t>
            </a:r>
            <a:r>
              <a:rPr lang="en-US" altLang="ja-JP" sz="2000" b="1" dirty="0" smtClean="0">
                <a:solidFill>
                  <a:srgbClr val="0000FF"/>
                </a:solidFill>
                <a:latin typeface="+mn-ea"/>
              </a:rPr>
              <a:t>BSL</a:t>
            </a:r>
            <a:r>
              <a:rPr lang="ja-JP" altLang="en-US" sz="2000" b="1" dirty="0" smtClean="0">
                <a:solidFill>
                  <a:srgbClr val="0000FF"/>
                </a:solidFill>
                <a:latin typeface="+mn-ea"/>
              </a:rPr>
              <a:t>とは</a:t>
            </a:r>
            <a:r>
              <a:rPr lang="en-US" altLang="zh-CN" sz="2000" b="1" dirty="0" smtClean="0">
                <a:solidFill>
                  <a:srgbClr val="0000FF"/>
                </a:solidFill>
                <a:latin typeface="ＭＳ Ｐゴシック" panose="020B0600070205080204" pitchFamily="50" charset="-128"/>
                <a:ea typeface="ＭＳ Ｐゴシック" panose="020B0600070205080204" pitchFamily="50" charset="-128"/>
              </a:rPr>
              <a:t> </a:t>
            </a:r>
            <a:endParaRPr lang="en-US" altLang="zh-CN" sz="2000" b="1" dirty="0">
              <a:solidFill>
                <a:srgbClr val="0000FF"/>
              </a:solidFill>
              <a:latin typeface="ＭＳ Ｐゴシック" panose="020B0600070205080204" pitchFamily="50" charset="-128"/>
              <a:ea typeface="ＭＳ Ｐゴシック" panose="020B0600070205080204" pitchFamily="50" charset="-128"/>
            </a:endParaRPr>
          </a:p>
        </p:txBody>
      </p:sp>
      <p:sp>
        <p:nvSpPr>
          <p:cNvPr id="7" name="Text Box 5"/>
          <p:cNvSpPr txBox="1">
            <a:spLocks noChangeArrowheads="1"/>
          </p:cNvSpPr>
          <p:nvPr/>
        </p:nvSpPr>
        <p:spPr bwMode="auto">
          <a:xfrm>
            <a:off x="36513" y="44450"/>
            <a:ext cx="5183559" cy="28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lnSpc>
                <a:spcPct val="150000"/>
              </a:lnSpc>
            </a:pPr>
            <a:r>
              <a:rPr lang="ja-JP" altLang="en-US" sz="1000" dirty="0">
                <a:latin typeface="ＭＳ Ｐゴシック" pitchFamily="50" charset="-128"/>
              </a:rPr>
              <a:t>２</a:t>
            </a:r>
            <a:r>
              <a:rPr lang="en-US" altLang="ja-JP" sz="1000" dirty="0">
                <a:latin typeface="ＭＳ Ｐゴシック" pitchFamily="50" charset="-128"/>
              </a:rPr>
              <a:t>. JAMA</a:t>
            </a:r>
            <a:r>
              <a:rPr lang="ja-JP" altLang="en-US" sz="1000" dirty="0">
                <a:latin typeface="ＭＳ Ｐゴシック" pitchFamily="50" charset="-128"/>
              </a:rPr>
              <a:t>シート → </a:t>
            </a:r>
            <a:r>
              <a:rPr lang="en-US" altLang="ja-JP" sz="1000" dirty="0">
                <a:latin typeface="ＭＳ Ｐゴシック" pitchFamily="50" charset="-128"/>
              </a:rPr>
              <a:t>JAPIA</a:t>
            </a:r>
            <a:r>
              <a:rPr lang="ja-JP" altLang="en-US" sz="1000" dirty="0">
                <a:latin typeface="ＭＳ Ｐゴシック" pitchFamily="50" charset="-128"/>
              </a:rPr>
              <a:t>シートの変化点・機能の解説</a:t>
            </a:r>
            <a:endParaRPr lang="en-US" altLang="ja-JP" sz="1000" dirty="0">
              <a:latin typeface="ＭＳ Ｐゴシック" pitchFamily="50" charset="-128"/>
            </a:endParaRPr>
          </a:p>
        </p:txBody>
      </p:sp>
      <p:sp>
        <p:nvSpPr>
          <p:cNvPr id="8" name="円/楕円 39"/>
          <p:cNvSpPr/>
          <p:nvPr/>
        </p:nvSpPr>
        <p:spPr>
          <a:xfrm>
            <a:off x="3851920" y="2707060"/>
            <a:ext cx="2532574" cy="2478083"/>
          </a:xfrm>
          <a:prstGeom prst="ellipse">
            <a:avLst/>
          </a:prstGeom>
          <a:solidFill>
            <a:srgbClr val="FF0000">
              <a:alpha val="10000"/>
            </a:srgbClr>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350" dirty="0"/>
          </a:p>
        </p:txBody>
      </p:sp>
      <p:sp>
        <p:nvSpPr>
          <p:cNvPr id="9" name="円/楕円 40"/>
          <p:cNvSpPr/>
          <p:nvPr/>
        </p:nvSpPr>
        <p:spPr>
          <a:xfrm>
            <a:off x="2557116" y="2421834"/>
            <a:ext cx="3096272" cy="3096344"/>
          </a:xfrm>
          <a:prstGeom prst="ellipse">
            <a:avLst/>
          </a:prstGeom>
          <a:noFill/>
          <a:ln w="28575">
            <a:solidFill>
              <a:srgbClr val="00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350" dirty="0"/>
          </a:p>
        </p:txBody>
      </p:sp>
      <p:sp>
        <p:nvSpPr>
          <p:cNvPr id="10" name="テキスト ボックス 7"/>
          <p:cNvSpPr txBox="1"/>
          <p:nvPr/>
        </p:nvSpPr>
        <p:spPr>
          <a:xfrm>
            <a:off x="899592" y="2790232"/>
            <a:ext cx="2725625" cy="923330"/>
          </a:xfrm>
          <a:prstGeom prst="rect">
            <a:avLst/>
          </a:prstGeom>
          <a:solidFill>
            <a:schemeClr val="bg1"/>
          </a:solidFill>
          <a:ln w="28575">
            <a:solidFill>
              <a:srgbClr val="0000FF"/>
            </a:solidFill>
          </a:ln>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dirty="0">
                <a:solidFill>
                  <a:srgbClr val="0000FF"/>
                </a:solidFill>
                <a:latin typeface="ＭＳ Ｐゴシック" panose="020B0600070205080204" pitchFamily="50" charset="-128"/>
                <a:ea typeface="ＭＳ Ｐゴシック" panose="020B0600070205080204" pitchFamily="50" charset="-128"/>
              </a:rPr>
              <a:t>JAMA</a:t>
            </a:r>
            <a:r>
              <a:rPr lang="ja-JP" altLang="en-US" dirty="0">
                <a:solidFill>
                  <a:srgbClr val="0000FF"/>
                </a:solidFill>
                <a:latin typeface="ＭＳ Ｐゴシック" panose="020B0600070205080204" pitchFamily="50" charset="-128"/>
                <a:ea typeface="ＭＳ Ｐゴシック" panose="020B0600070205080204" pitchFamily="50" charset="-128"/>
              </a:rPr>
              <a:t>シートの物質</a:t>
            </a:r>
            <a:r>
              <a:rPr lang="ja-JP" altLang="en-US" dirty="0" smtClean="0">
                <a:solidFill>
                  <a:srgbClr val="0000FF"/>
                </a:solidFill>
                <a:latin typeface="ＭＳ Ｐゴシック" panose="020B0600070205080204" pitchFamily="50" charset="-128"/>
                <a:ea typeface="ＭＳ Ｐゴシック" panose="020B0600070205080204" pitchFamily="50" charset="-128"/>
              </a:rPr>
              <a:t>リスト</a:t>
            </a:r>
            <a:endParaRPr lang="en-US" altLang="ja-JP" dirty="0" smtClean="0">
              <a:solidFill>
                <a:srgbClr val="0000FF"/>
              </a:solidFill>
              <a:latin typeface="ＭＳ Ｐゴシック" panose="020B0600070205080204" pitchFamily="50" charset="-128"/>
              <a:ea typeface="ＭＳ Ｐゴシック" panose="020B0600070205080204" pitchFamily="50" charset="-128"/>
            </a:endParaRPr>
          </a:p>
          <a:p>
            <a:pPr algn="ctr"/>
            <a:r>
              <a:rPr lang="ja-JP" altLang="en-US" dirty="0" smtClean="0">
                <a:solidFill>
                  <a:srgbClr val="0000FF"/>
                </a:solidFill>
                <a:latin typeface="ＭＳ Ｐゴシック" panose="020B0600070205080204" pitchFamily="50" charset="-128"/>
                <a:ea typeface="ＭＳ Ｐゴシック" panose="020B0600070205080204" pitchFamily="50" charset="-128"/>
              </a:rPr>
              <a:t>（</a:t>
            </a:r>
            <a:r>
              <a:rPr lang="en-US" altLang="ja-JP" dirty="0" smtClean="0">
                <a:solidFill>
                  <a:srgbClr val="0000FF"/>
                </a:solidFill>
                <a:latin typeface="ＭＳ Ｐゴシック" panose="020B0600070205080204" pitchFamily="50" charset="-128"/>
                <a:ea typeface="ＭＳ Ｐゴシック" panose="020B0600070205080204" pitchFamily="50" charset="-128"/>
              </a:rPr>
              <a:t>IMDS_SUB</a:t>
            </a:r>
            <a:r>
              <a:rPr lang="ja-JP" altLang="en-US" dirty="0" smtClean="0">
                <a:solidFill>
                  <a:srgbClr val="0000FF"/>
                </a:solidFill>
                <a:latin typeface="ＭＳ Ｐゴシック" panose="020B0600070205080204" pitchFamily="50" charset="-128"/>
                <a:ea typeface="ＭＳ Ｐゴシック" panose="020B0600070205080204" pitchFamily="50" charset="-128"/>
              </a:rPr>
              <a:t>）</a:t>
            </a:r>
            <a:endParaRPr lang="en-US" altLang="ja-JP" dirty="0" smtClean="0">
              <a:solidFill>
                <a:srgbClr val="0000FF"/>
              </a:solidFill>
              <a:latin typeface="ＭＳ Ｐゴシック" panose="020B0600070205080204" pitchFamily="50" charset="-128"/>
              <a:ea typeface="ＭＳ Ｐゴシック" panose="020B0600070205080204" pitchFamily="50" charset="-128"/>
            </a:endParaRPr>
          </a:p>
          <a:p>
            <a:pPr algn="ctr"/>
            <a:r>
              <a:rPr lang="ja-JP" altLang="en-US" dirty="0" smtClean="0">
                <a:solidFill>
                  <a:srgbClr val="0000FF"/>
                </a:solidFill>
                <a:latin typeface="ＭＳ Ｐゴシック" panose="020B0600070205080204" pitchFamily="50" charset="-128"/>
                <a:ea typeface="ＭＳ Ｐゴシック" panose="020B0600070205080204" pitchFamily="50" charset="-128"/>
              </a:rPr>
              <a:t>物質数：約</a:t>
            </a:r>
            <a:r>
              <a:rPr lang="en-US" altLang="ja-JP" dirty="0" smtClean="0">
                <a:solidFill>
                  <a:srgbClr val="0000FF"/>
                </a:solidFill>
                <a:latin typeface="ＭＳ Ｐゴシック" panose="020B0600070205080204" pitchFamily="50" charset="-128"/>
                <a:ea typeface="ＭＳ Ｐゴシック" panose="020B0600070205080204" pitchFamily="50" charset="-128"/>
              </a:rPr>
              <a:t>14,000</a:t>
            </a:r>
            <a:endParaRPr lang="ja-JP" altLang="en-US" dirty="0">
              <a:solidFill>
                <a:srgbClr val="0000FF"/>
              </a:solidFill>
              <a:latin typeface="ＭＳ Ｐゴシック" panose="020B0600070205080204" pitchFamily="50" charset="-128"/>
              <a:ea typeface="ＭＳ Ｐゴシック" panose="020B0600070205080204" pitchFamily="50" charset="-128"/>
            </a:endParaRPr>
          </a:p>
        </p:txBody>
      </p:sp>
      <p:sp>
        <p:nvSpPr>
          <p:cNvPr id="11" name="テキスト ボックス 63"/>
          <p:cNvSpPr txBox="1"/>
          <p:nvPr/>
        </p:nvSpPr>
        <p:spPr>
          <a:xfrm>
            <a:off x="4417707" y="3779565"/>
            <a:ext cx="1560719" cy="323165"/>
          </a:xfrm>
          <a:prstGeom prst="rect">
            <a:avLst/>
          </a:prstGeom>
          <a:solidFill>
            <a:schemeClr val="bg1"/>
          </a:solidFill>
          <a:ln>
            <a:solidFill>
              <a:srgbClr val="FF0000"/>
            </a:solidFill>
          </a:ln>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500" b="1" dirty="0" smtClean="0">
                <a:solidFill>
                  <a:srgbClr val="FF0000"/>
                </a:solidFill>
                <a:latin typeface="ＭＳ Ｐゴシック" panose="020B0600070205080204" pitchFamily="50" charset="-128"/>
                <a:ea typeface="ＭＳ Ｐゴシック" panose="020B0600070205080204" pitchFamily="50" charset="-128"/>
              </a:rPr>
              <a:t>ユーザ収載要望</a:t>
            </a:r>
            <a:endParaRPr lang="ja-JP" altLang="en-US" sz="1500" b="1" dirty="0">
              <a:solidFill>
                <a:srgbClr val="FF0000"/>
              </a:solidFill>
              <a:latin typeface="ＭＳ Ｐゴシック" panose="020B0600070205080204" pitchFamily="50" charset="-128"/>
              <a:ea typeface="ＭＳ Ｐゴシック" panose="020B0600070205080204" pitchFamily="50" charset="-128"/>
            </a:endParaRPr>
          </a:p>
        </p:txBody>
      </p:sp>
      <p:cxnSp>
        <p:nvCxnSpPr>
          <p:cNvPr id="12" name="直線コネクタ 11"/>
          <p:cNvCxnSpPr/>
          <p:nvPr/>
        </p:nvCxnSpPr>
        <p:spPr>
          <a:xfrm flipV="1">
            <a:off x="2390020" y="4438058"/>
            <a:ext cx="885836" cy="452869"/>
          </a:xfrm>
          <a:prstGeom prst="line">
            <a:avLst/>
          </a:prstGeom>
          <a:ln>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1147882" y="4635498"/>
            <a:ext cx="1250432" cy="738664"/>
          </a:xfrm>
          <a:prstGeom prst="rect">
            <a:avLst/>
          </a:prstGeom>
          <a:noFill/>
        </p:spPr>
        <p:txBody>
          <a:bodyPr wrap="square" rtlCol="0">
            <a:spAutoFit/>
          </a:bodyPr>
          <a:lstStyle/>
          <a:p>
            <a:r>
              <a:rPr lang="ja-JP" altLang="en-US" sz="1050" dirty="0">
                <a:latin typeface="ＭＳ Ｐゴシック" panose="020B0600070205080204" pitchFamily="50" charset="-128"/>
                <a:ea typeface="ＭＳ Ｐゴシック" panose="020B0600070205080204" pitchFamily="50" charset="-128"/>
              </a:rPr>
              <a:t>物質調査に</a:t>
            </a:r>
            <a:endParaRPr lang="en-US" altLang="ja-JP" sz="1050" dirty="0">
              <a:latin typeface="ＭＳ Ｐゴシック" panose="020B0600070205080204" pitchFamily="50" charset="-128"/>
              <a:ea typeface="ＭＳ Ｐゴシック" panose="020B0600070205080204" pitchFamily="50" charset="-128"/>
            </a:endParaRPr>
          </a:p>
          <a:p>
            <a:r>
              <a:rPr lang="ja-JP" altLang="en-US" sz="1050" dirty="0">
                <a:latin typeface="ＭＳ Ｐゴシック" panose="020B0600070205080204" pitchFamily="50" charset="-128"/>
                <a:ea typeface="ＭＳ Ｐゴシック" panose="020B0600070205080204" pitchFamily="50" charset="-128"/>
              </a:rPr>
              <a:t>使用されない物質</a:t>
            </a:r>
            <a:endParaRPr lang="en-US" altLang="ja-JP" sz="1050" dirty="0">
              <a:latin typeface="ＭＳ Ｐゴシック" panose="020B0600070205080204" pitchFamily="50" charset="-128"/>
              <a:ea typeface="ＭＳ Ｐゴシック" panose="020B0600070205080204" pitchFamily="50" charset="-128"/>
            </a:endParaRPr>
          </a:p>
          <a:p>
            <a:r>
              <a:rPr lang="ja-JP" altLang="en-US" sz="1050" dirty="0">
                <a:latin typeface="ＭＳ Ｐゴシック" panose="020B0600070205080204" pitchFamily="50" charset="-128"/>
                <a:ea typeface="ＭＳ Ｐゴシック" panose="020B0600070205080204" pitchFamily="50" charset="-128"/>
              </a:rPr>
              <a:t>例：ニコチン</a:t>
            </a:r>
            <a:endParaRPr lang="en-US" altLang="ja-JP" sz="1050" dirty="0">
              <a:latin typeface="ＭＳ Ｐゴシック" panose="020B0600070205080204" pitchFamily="50" charset="-128"/>
              <a:ea typeface="ＭＳ Ｐゴシック" panose="020B0600070205080204" pitchFamily="50" charset="-128"/>
            </a:endParaRPr>
          </a:p>
          <a:p>
            <a:r>
              <a:rPr lang="ja-JP" altLang="en-US" sz="1050" dirty="0" smtClean="0">
                <a:latin typeface="ＭＳ Ｐゴシック" panose="020B0600070205080204" pitchFamily="50" charset="-128"/>
              </a:rPr>
              <a:t>　</a:t>
            </a:r>
            <a:r>
              <a:rPr lang="ja-JP" altLang="en-US" sz="1050" dirty="0" smtClean="0">
                <a:latin typeface="ＭＳ Ｐゴシック" panose="020B0600070205080204" pitchFamily="50" charset="-128"/>
                <a:ea typeface="ＭＳ Ｐゴシック" panose="020B0600070205080204" pitchFamily="50" charset="-128"/>
              </a:rPr>
              <a:t>⇒</a:t>
            </a:r>
            <a:r>
              <a:rPr lang="ja-JP" altLang="en-US" sz="1050" dirty="0">
                <a:latin typeface="ＭＳ Ｐゴシック" panose="020B0600070205080204" pitchFamily="50" charset="-128"/>
                <a:ea typeface="ＭＳ Ｐゴシック" panose="020B0600070205080204" pitchFamily="50" charset="-128"/>
              </a:rPr>
              <a:t>影響なし</a:t>
            </a:r>
          </a:p>
        </p:txBody>
      </p:sp>
      <p:sp>
        <p:nvSpPr>
          <p:cNvPr id="14" name="正方形/長方形 13"/>
          <p:cNvSpPr/>
          <p:nvPr/>
        </p:nvSpPr>
        <p:spPr>
          <a:xfrm>
            <a:off x="1691680" y="1412776"/>
            <a:ext cx="5760640" cy="888600"/>
          </a:xfrm>
          <a:prstGeom prst="rect">
            <a:avLst/>
          </a:prstGeom>
          <a:solidFill>
            <a:srgbClr val="FFFFCC"/>
          </a:solidFill>
          <a:ln w="952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2000" b="1" dirty="0" smtClean="0">
                <a:solidFill>
                  <a:schemeClr val="tx1"/>
                </a:solidFill>
                <a:latin typeface="ＭＳ Ｐゴシック" panose="020B0600070205080204" pitchFamily="50" charset="-128"/>
                <a:ea typeface="ＭＳ Ｐゴシック" panose="020B0600070205080204" pitchFamily="50" charset="-128"/>
              </a:rPr>
              <a:t>物質リストは、ユーザの</a:t>
            </a:r>
            <a:r>
              <a:rPr lang="ja-JP" altLang="en-US" sz="2000" b="1" dirty="0">
                <a:solidFill>
                  <a:schemeClr val="tx1"/>
                </a:solidFill>
                <a:latin typeface="ＭＳ Ｐゴシック" panose="020B0600070205080204" pitchFamily="50" charset="-128"/>
                <a:ea typeface="ＭＳ Ｐゴシック" panose="020B0600070205080204" pitchFamily="50" charset="-128"/>
              </a:rPr>
              <a:t>製品</a:t>
            </a:r>
            <a:r>
              <a:rPr lang="ja-JP" altLang="en-US" sz="2000" b="1" dirty="0" smtClean="0">
                <a:solidFill>
                  <a:schemeClr val="tx1"/>
                </a:solidFill>
                <a:latin typeface="ＭＳ Ｐゴシック" panose="020B0600070205080204" pitchFamily="50" charset="-128"/>
                <a:ea typeface="ＭＳ Ｐゴシック" panose="020B0600070205080204" pitchFamily="50" charset="-128"/>
              </a:rPr>
              <a:t>に使用されるなど</a:t>
            </a:r>
            <a:endParaRPr lang="en-US" altLang="ja-JP" sz="2000" b="1" dirty="0" smtClean="0">
              <a:solidFill>
                <a:schemeClr val="tx1"/>
              </a:solidFill>
              <a:latin typeface="ＭＳ Ｐゴシック" panose="020B0600070205080204" pitchFamily="50" charset="-128"/>
              <a:ea typeface="ＭＳ Ｐゴシック" panose="020B0600070205080204" pitchFamily="50" charset="-128"/>
            </a:endParaRPr>
          </a:p>
          <a:p>
            <a:pPr algn="ctr"/>
            <a:r>
              <a:rPr lang="ja-JP" altLang="en-US" sz="2000" b="1" dirty="0" smtClean="0">
                <a:solidFill>
                  <a:schemeClr val="tx1"/>
                </a:solidFill>
                <a:latin typeface="ＭＳ Ｐゴシック" panose="020B0600070205080204" pitchFamily="50" charset="-128"/>
                <a:ea typeface="ＭＳ Ｐゴシック" panose="020B0600070205080204" pitchFamily="50" charset="-128"/>
              </a:rPr>
              <a:t>物質</a:t>
            </a:r>
            <a:r>
              <a:rPr lang="ja-JP" altLang="en-US" sz="2000" b="1" dirty="0">
                <a:solidFill>
                  <a:schemeClr val="tx1"/>
                </a:solidFill>
                <a:latin typeface="ＭＳ Ｐゴシック" panose="020B0600070205080204" pitchFamily="50" charset="-128"/>
                <a:ea typeface="ＭＳ Ｐゴシック" panose="020B0600070205080204" pitchFamily="50" charset="-128"/>
              </a:rPr>
              <a:t>調査で必要な物質を</a:t>
            </a:r>
            <a:r>
              <a:rPr lang="ja-JP" altLang="en-US" sz="2000" b="1" dirty="0" smtClean="0">
                <a:solidFill>
                  <a:schemeClr val="tx1"/>
                </a:solidFill>
                <a:latin typeface="ＭＳ Ｐゴシック" panose="020B0600070205080204" pitchFamily="50" charset="-128"/>
                <a:ea typeface="ＭＳ Ｐゴシック" panose="020B0600070205080204" pitchFamily="50" charset="-128"/>
              </a:rPr>
              <a:t>収載しています</a:t>
            </a:r>
            <a:r>
              <a:rPr lang="ja-JP" altLang="en-US" sz="2000" b="1" dirty="0">
                <a:solidFill>
                  <a:schemeClr val="tx1"/>
                </a:solidFill>
                <a:latin typeface="ＭＳ Ｐゴシック" panose="020B0600070205080204" pitchFamily="50" charset="-128"/>
                <a:ea typeface="ＭＳ Ｐゴシック" panose="020B0600070205080204" pitchFamily="50" charset="-128"/>
              </a:rPr>
              <a:t>。</a:t>
            </a:r>
            <a:endParaRPr lang="en-US" altLang="ja-JP" sz="2000" b="1" dirty="0" smtClean="0">
              <a:solidFill>
                <a:schemeClr val="tx1"/>
              </a:solidFill>
              <a:latin typeface="ＭＳ Ｐゴシック" panose="020B0600070205080204" pitchFamily="50" charset="-128"/>
              <a:ea typeface="ＭＳ Ｐゴシック" panose="020B0600070205080204" pitchFamily="50" charset="-128"/>
            </a:endParaRPr>
          </a:p>
        </p:txBody>
      </p:sp>
      <p:sp>
        <p:nvSpPr>
          <p:cNvPr id="15" name="テキスト ボックス 41"/>
          <p:cNvSpPr txBox="1"/>
          <p:nvPr/>
        </p:nvSpPr>
        <p:spPr>
          <a:xfrm>
            <a:off x="5808430" y="2783615"/>
            <a:ext cx="2714208" cy="646331"/>
          </a:xfrm>
          <a:prstGeom prst="rect">
            <a:avLst/>
          </a:prstGeom>
          <a:solidFill>
            <a:schemeClr val="bg1"/>
          </a:solidFill>
          <a:ln w="28575">
            <a:solidFill>
              <a:srgbClr val="FF0000"/>
            </a:solidFill>
          </a:ln>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b="1" dirty="0">
                <a:solidFill>
                  <a:srgbClr val="FF0000"/>
                </a:solidFill>
                <a:latin typeface="ＭＳ Ｐゴシック" panose="020B0600070205080204" pitchFamily="50" charset="-128"/>
                <a:ea typeface="ＭＳ Ｐゴシック" panose="020B0600070205080204" pitchFamily="50" charset="-128"/>
              </a:rPr>
              <a:t>JAPIA</a:t>
            </a:r>
            <a:r>
              <a:rPr lang="ja-JP" altLang="en-US" b="1" dirty="0">
                <a:solidFill>
                  <a:srgbClr val="FF0000"/>
                </a:solidFill>
                <a:latin typeface="ＭＳ Ｐゴシック" panose="020B0600070205080204" pitchFamily="50" charset="-128"/>
                <a:ea typeface="ＭＳ Ｐゴシック" panose="020B0600070205080204" pitchFamily="50" charset="-128"/>
              </a:rPr>
              <a:t>シートの物質</a:t>
            </a:r>
            <a:r>
              <a:rPr lang="ja-JP" altLang="en-US" b="1" dirty="0" smtClean="0">
                <a:solidFill>
                  <a:srgbClr val="FF0000"/>
                </a:solidFill>
                <a:latin typeface="ＭＳ Ｐゴシック" panose="020B0600070205080204" pitchFamily="50" charset="-128"/>
                <a:ea typeface="ＭＳ Ｐゴシック" panose="020B0600070205080204" pitchFamily="50" charset="-128"/>
              </a:rPr>
              <a:t>リスト</a:t>
            </a:r>
            <a:endParaRPr lang="en-US" altLang="ja-JP" b="1" dirty="0" smtClean="0">
              <a:solidFill>
                <a:srgbClr val="FF0000"/>
              </a:solidFill>
              <a:latin typeface="ＭＳ Ｐゴシック" panose="020B0600070205080204" pitchFamily="50" charset="-128"/>
              <a:ea typeface="ＭＳ Ｐゴシック" panose="020B0600070205080204" pitchFamily="50" charset="-128"/>
            </a:endParaRPr>
          </a:p>
          <a:p>
            <a:pPr algn="ctr"/>
            <a:r>
              <a:rPr lang="ja-JP" altLang="en-US" b="1" dirty="0" smtClean="0">
                <a:solidFill>
                  <a:srgbClr val="FF0000"/>
                </a:solidFill>
                <a:latin typeface="ＭＳ Ｐゴシック" panose="020B0600070205080204" pitchFamily="50" charset="-128"/>
                <a:ea typeface="ＭＳ Ｐゴシック" panose="020B0600070205080204" pitchFamily="50" charset="-128"/>
              </a:rPr>
              <a:t>物質数：約</a:t>
            </a:r>
            <a:r>
              <a:rPr lang="en-US" altLang="ja-JP" b="1" dirty="0" smtClean="0">
                <a:solidFill>
                  <a:srgbClr val="FF0000"/>
                </a:solidFill>
                <a:latin typeface="ＭＳ Ｐゴシック" panose="020B0600070205080204" pitchFamily="50" charset="-128"/>
                <a:ea typeface="ＭＳ Ｐゴシック" panose="020B0600070205080204" pitchFamily="50" charset="-128"/>
              </a:rPr>
              <a:t>8,000</a:t>
            </a:r>
            <a:endParaRPr lang="ja-JP" altLang="en-US" b="1" dirty="0">
              <a:solidFill>
                <a:srgbClr val="FF0000"/>
              </a:solidFill>
              <a:latin typeface="ＭＳ Ｐゴシック" panose="020B0600070205080204" pitchFamily="50" charset="-128"/>
              <a:ea typeface="ＭＳ Ｐゴシック" panose="020B0600070205080204" pitchFamily="50" charset="-128"/>
            </a:endParaRPr>
          </a:p>
        </p:txBody>
      </p:sp>
      <p:sp>
        <p:nvSpPr>
          <p:cNvPr id="16" name="テキスト ボックス 15"/>
          <p:cNvSpPr txBox="1"/>
          <p:nvPr/>
        </p:nvSpPr>
        <p:spPr>
          <a:xfrm>
            <a:off x="2256696" y="5746396"/>
            <a:ext cx="4835584" cy="707886"/>
          </a:xfrm>
          <a:prstGeom prst="rect">
            <a:avLst/>
          </a:prstGeom>
          <a:solidFill>
            <a:srgbClr val="FFFFCC"/>
          </a:solidFill>
          <a:ln>
            <a:solidFill>
              <a:srgbClr val="0000FF"/>
            </a:solidFill>
          </a:ln>
        </p:spPr>
        <p:txBody>
          <a:bodyPr wrap="square" rtlCol="0">
            <a:spAutoFit/>
          </a:bodyPr>
          <a:lstStyle/>
          <a:p>
            <a:pPr algn="ctr"/>
            <a:r>
              <a:rPr lang="en-US" altLang="ja-JP" sz="2000" dirty="0" smtClean="0">
                <a:latin typeface="+mj-ea"/>
                <a:ea typeface="+mj-ea"/>
              </a:rPr>
              <a:t>JAPIA</a:t>
            </a:r>
            <a:r>
              <a:rPr lang="ja-JP" altLang="en-US" sz="2000" dirty="0" smtClean="0">
                <a:latin typeface="+mj-ea"/>
                <a:ea typeface="+mj-ea"/>
              </a:rPr>
              <a:t>シートの物質リストは、ユーザから</a:t>
            </a:r>
            <a:endParaRPr lang="en-US" altLang="ja-JP" sz="2000" dirty="0" smtClean="0">
              <a:latin typeface="+mj-ea"/>
              <a:ea typeface="+mj-ea"/>
            </a:endParaRPr>
          </a:p>
          <a:p>
            <a:pPr algn="ctr"/>
            <a:r>
              <a:rPr lang="ja-JP" altLang="en-US" sz="2000" dirty="0" smtClean="0">
                <a:latin typeface="+mj-ea"/>
                <a:ea typeface="+mj-ea"/>
              </a:rPr>
              <a:t>の収載要望を基に作成されています。</a:t>
            </a:r>
            <a:endParaRPr lang="ja-JP" altLang="en-US" sz="2000" dirty="0">
              <a:latin typeface="+mj-ea"/>
              <a:ea typeface="+mj-ea"/>
            </a:endParaRPr>
          </a:p>
        </p:txBody>
      </p:sp>
    </p:spTree>
    <p:extLst>
      <p:ext uri="{BB962C8B-B14F-4D97-AF65-F5344CB8AC3E}">
        <p14:creationId xmlns:p14="http://schemas.microsoft.com/office/powerpoint/2010/main" val="316232582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5705</TotalTime>
  <Words>1996</Words>
  <Application>Microsoft Office PowerPoint</Application>
  <PresentationFormat>画面に合わせる (4:3)</PresentationFormat>
  <Paragraphs>365</Paragraphs>
  <Slides>23</Slides>
  <Notes>20</Notes>
  <HiddenSlides>0</HiddenSlides>
  <MMClips>0</MMClips>
  <ScaleCrop>false</ScaleCrop>
  <HeadingPairs>
    <vt:vector size="8" baseType="variant">
      <vt:variant>
        <vt:lpstr>使用されているフォント</vt:lpstr>
      </vt:variant>
      <vt:variant>
        <vt:i4>8</vt:i4>
      </vt:variant>
      <vt:variant>
        <vt:lpstr>テーマ</vt:lpstr>
      </vt:variant>
      <vt:variant>
        <vt:i4>1</vt:i4>
      </vt:variant>
      <vt:variant>
        <vt:lpstr>埋め込まれた OLE サーバー</vt:lpstr>
      </vt:variant>
      <vt:variant>
        <vt:i4>1</vt:i4>
      </vt:variant>
      <vt:variant>
        <vt:lpstr>スライド タイトル</vt:lpstr>
      </vt:variant>
      <vt:variant>
        <vt:i4>23</vt:i4>
      </vt:variant>
    </vt:vector>
  </HeadingPairs>
  <TitlesOfParts>
    <vt:vector size="33" baseType="lpstr">
      <vt:lpstr>Meiryo UI</vt:lpstr>
      <vt:lpstr>ＭＳ Ｐゴシック</vt:lpstr>
      <vt:lpstr>ＭＳ ゴシック</vt:lpstr>
      <vt:lpstr>宋体</vt:lpstr>
      <vt:lpstr>游ゴシック</vt:lpstr>
      <vt:lpstr>Arial</vt:lpstr>
      <vt:lpstr>Calibri</vt:lpstr>
      <vt:lpstr>Times New Roman</vt:lpstr>
      <vt:lpstr>Office ​​テーマ</vt:lpstr>
      <vt:lpstr>Worksheet</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21878 TANAKA HIROSHI / 田中 寛 PC1306-A6777</dc:creator>
  <cp:lastModifiedBy>HAMANO TAKESHI 濱野 剛</cp:lastModifiedBy>
  <cp:revision>673</cp:revision>
  <dcterms:created xsi:type="dcterms:W3CDTF">2018-06-20T23:25:51Z</dcterms:created>
  <dcterms:modified xsi:type="dcterms:W3CDTF">2020-04-08T01:25:39Z</dcterms:modified>
</cp:coreProperties>
</file>